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1"/>
  </p:notesMasterIdLst>
  <p:sldIdLst>
    <p:sldId id="256" r:id="rId5"/>
    <p:sldId id="556" r:id="rId6"/>
    <p:sldId id="642" r:id="rId7"/>
    <p:sldId id="612" r:id="rId8"/>
    <p:sldId id="613" r:id="rId9"/>
    <p:sldId id="614" r:id="rId10"/>
    <p:sldId id="643" r:id="rId11"/>
    <p:sldId id="606" r:id="rId12"/>
    <p:sldId id="611" r:id="rId13"/>
    <p:sldId id="607" r:id="rId14"/>
    <p:sldId id="608" r:id="rId15"/>
    <p:sldId id="615" r:id="rId16"/>
    <p:sldId id="644" r:id="rId17"/>
    <p:sldId id="626" r:id="rId18"/>
    <p:sldId id="616" r:id="rId19"/>
    <p:sldId id="617" r:id="rId20"/>
    <p:sldId id="618" r:id="rId21"/>
    <p:sldId id="609" r:id="rId22"/>
    <p:sldId id="645" r:id="rId23"/>
    <p:sldId id="620" r:id="rId24"/>
    <p:sldId id="621" r:id="rId25"/>
    <p:sldId id="623" r:id="rId26"/>
    <p:sldId id="624" r:id="rId27"/>
    <p:sldId id="625" r:id="rId28"/>
    <p:sldId id="646" r:id="rId29"/>
    <p:sldId id="637" r:id="rId30"/>
    <p:sldId id="635" r:id="rId31"/>
    <p:sldId id="634" r:id="rId32"/>
    <p:sldId id="638" r:id="rId33"/>
    <p:sldId id="636" r:id="rId34"/>
    <p:sldId id="649" r:id="rId35"/>
    <p:sldId id="648" r:id="rId36"/>
    <p:sldId id="640" r:id="rId37"/>
    <p:sldId id="639" r:id="rId38"/>
    <p:sldId id="647" r:id="rId39"/>
    <p:sldId id="622" r:id="rId40"/>
    <p:sldId id="629" r:id="rId41"/>
    <p:sldId id="630" r:id="rId42"/>
    <p:sldId id="633" r:id="rId43"/>
    <p:sldId id="631" r:id="rId44"/>
    <p:sldId id="632" r:id="rId45"/>
    <p:sldId id="641" r:id="rId46"/>
    <p:sldId id="604" r:id="rId47"/>
    <p:sldId id="605" r:id="rId48"/>
    <p:sldId id="495" r:id="rId49"/>
    <p:sldId id="454" r:id="rId5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Business Problem" id="{8693B36A-56B2-4BCE-9D73-5AD63DB9BA33}">
          <p14:sldIdLst>
            <p14:sldId id="642"/>
            <p14:sldId id="612"/>
            <p14:sldId id="613"/>
            <p14:sldId id="614"/>
          </p14:sldIdLst>
        </p14:section>
        <p14:section name="App Service" id="{55389452-1ADA-45A0-85D7-DF9B960B4FEB}">
          <p14:sldIdLst>
            <p14:sldId id="643"/>
            <p14:sldId id="606"/>
            <p14:sldId id="611"/>
            <p14:sldId id="607"/>
            <p14:sldId id="608"/>
            <p14:sldId id="615"/>
          </p14:sldIdLst>
        </p14:section>
        <p14:section name="API Apps Intro" id="{3F502F49-E7D3-47CA-81D7-D48483FFA4BE}">
          <p14:sldIdLst>
            <p14:sldId id="644"/>
            <p14:sldId id="626"/>
            <p14:sldId id="616"/>
            <p14:sldId id="617"/>
            <p14:sldId id="618"/>
            <p14:sldId id="609"/>
          </p14:sldIdLst>
        </p14:section>
        <p14:section name="Authoring" id="{6BE5E39B-CA71-4A16-9189-A217DFCD7F19}">
          <p14:sldIdLst>
            <p14:sldId id="645"/>
            <p14:sldId id="620"/>
            <p14:sldId id="621"/>
            <p14:sldId id="623"/>
            <p14:sldId id="624"/>
            <p14:sldId id="625"/>
          </p14:sldIdLst>
        </p14:section>
        <p14:section name="Consumption + Metadata" id="{C266E374-7E3F-4355-9121-2BF74BF5D08C}">
          <p14:sldIdLst>
            <p14:sldId id="646"/>
            <p14:sldId id="637"/>
            <p14:sldId id="635"/>
            <p14:sldId id="634"/>
            <p14:sldId id="638"/>
            <p14:sldId id="636"/>
            <p14:sldId id="649"/>
            <p14:sldId id="648"/>
            <p14:sldId id="640"/>
            <p14:sldId id="639"/>
          </p14:sldIdLst>
        </p14:section>
        <p14:section name="SaaS Integration" id="{FD7CCA44-FAAC-4FB1-B842-557FE4EBDCA1}">
          <p14:sldIdLst>
            <p14:sldId id="647"/>
            <p14:sldId id="622"/>
            <p14:sldId id="629"/>
            <p14:sldId id="630"/>
            <p14:sldId id="633"/>
            <p14:sldId id="631"/>
            <p14:sldId id="632"/>
            <p14:sldId id="641"/>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3434"/>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66" autoAdjust="0"/>
    <p:restoredTop sz="77612" autoAdjust="0"/>
  </p:normalViewPr>
  <p:slideViewPr>
    <p:cSldViewPr snapToGrid="0">
      <p:cViewPr varScale="1">
        <p:scale>
          <a:sx n="61" d="100"/>
          <a:sy n="61" d="100"/>
        </p:scale>
        <p:origin x="-67" y="101"/>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444AD5-C9FE-42FA-B35E-9BD63A1F983B}" type="doc">
      <dgm:prSet loTypeId="urn:microsoft.com/office/officeart/2005/8/layout/hierarchy2" loCatId="hierarchy" qsTypeId="urn:microsoft.com/office/officeart/2005/8/quickstyle/simple1" qsCatId="simple" csTypeId="urn:microsoft.com/office/officeart/2005/8/colors/accent3_4" csCatId="accent3" phldr="1"/>
      <dgm:spPr/>
      <dgm:t>
        <a:bodyPr/>
        <a:lstStyle/>
        <a:p>
          <a:endParaRPr lang="en-US"/>
        </a:p>
      </dgm:t>
    </dgm:pt>
    <dgm:pt modelId="{07C96468-63AD-42C6-BB06-2F2EB9BE0F86}">
      <dgm:prSet phldrT="[Text]" custT="1"/>
      <dgm:spPr/>
      <dgm:t>
        <a:bodyPr/>
        <a:lstStyle/>
        <a:p>
          <a:r>
            <a:rPr lang="en-US" sz="2400" dirty="0" smtClean="0"/>
            <a:t>API App Access</a:t>
          </a:r>
          <a:endParaRPr lang="en-US" sz="2400" dirty="0"/>
        </a:p>
      </dgm:t>
    </dgm:pt>
    <dgm:pt modelId="{8E96E5FD-4BAC-4592-8594-C8D2866A4020}" type="parTrans" cxnId="{8E7912E3-8AD6-4647-9A82-F05A2BE8FC21}">
      <dgm:prSet/>
      <dgm:spPr/>
      <dgm:t>
        <a:bodyPr/>
        <a:lstStyle/>
        <a:p>
          <a:endParaRPr lang="en-US" sz="1600"/>
        </a:p>
      </dgm:t>
    </dgm:pt>
    <dgm:pt modelId="{0CA07220-1E9F-4582-A04B-FAEE8D4D8E7A}" type="sibTrans" cxnId="{8E7912E3-8AD6-4647-9A82-F05A2BE8FC21}">
      <dgm:prSet/>
      <dgm:spPr/>
      <dgm:t>
        <a:bodyPr/>
        <a:lstStyle/>
        <a:p>
          <a:endParaRPr lang="en-US" sz="1600"/>
        </a:p>
      </dgm:t>
    </dgm:pt>
    <dgm:pt modelId="{3EF42CEF-C2B1-40BB-982C-855B6F5CB042}">
      <dgm:prSet phldrT="[Text]" custT="1"/>
      <dgm:spPr/>
      <dgm:t>
        <a:bodyPr/>
        <a:lstStyle/>
        <a:p>
          <a:r>
            <a:rPr lang="en-US" sz="2400" dirty="0" smtClean="0"/>
            <a:t>Azure Active Directory</a:t>
          </a:r>
          <a:endParaRPr lang="en-US" sz="2400" dirty="0"/>
        </a:p>
      </dgm:t>
    </dgm:pt>
    <dgm:pt modelId="{D3CF1D67-678D-4F5E-8A4D-E8DE2940ED22}" type="parTrans" cxnId="{D3A28EA3-AD7F-46DE-A35C-F188ED69E167}">
      <dgm:prSet custT="1"/>
      <dgm:spPr/>
      <dgm:t>
        <a:bodyPr/>
        <a:lstStyle/>
        <a:p>
          <a:endParaRPr lang="en-US" sz="400"/>
        </a:p>
      </dgm:t>
    </dgm:pt>
    <dgm:pt modelId="{3A49A36C-C05C-4FBD-AD05-1A820D7C48D8}" type="sibTrans" cxnId="{D3A28EA3-AD7F-46DE-A35C-F188ED69E167}">
      <dgm:prSet/>
      <dgm:spPr/>
      <dgm:t>
        <a:bodyPr/>
        <a:lstStyle/>
        <a:p>
          <a:endParaRPr lang="en-US" sz="1600"/>
        </a:p>
      </dgm:t>
    </dgm:pt>
    <dgm:pt modelId="{CAA79E1E-49A4-42FD-987F-6C44BC118BC3}">
      <dgm:prSet phldrT="[Text]" custT="1"/>
      <dgm:spPr/>
      <dgm:t>
        <a:bodyPr/>
        <a:lstStyle/>
        <a:p>
          <a:r>
            <a:rPr lang="en-US" sz="2400" dirty="0" smtClean="0"/>
            <a:t>Microsoft Account</a:t>
          </a:r>
          <a:endParaRPr lang="en-US" sz="2400" dirty="0"/>
        </a:p>
      </dgm:t>
    </dgm:pt>
    <dgm:pt modelId="{C022B648-C4FB-4CBC-BD45-D6D7B6C0FD8C}" type="parTrans" cxnId="{54ECA592-5D6E-4E29-AD86-A9EE46B94408}">
      <dgm:prSet custT="1"/>
      <dgm:spPr/>
      <dgm:t>
        <a:bodyPr/>
        <a:lstStyle/>
        <a:p>
          <a:endParaRPr lang="en-US" sz="400"/>
        </a:p>
      </dgm:t>
    </dgm:pt>
    <dgm:pt modelId="{B0DFCA01-7693-48CE-B5DC-0D2B9EE01506}" type="sibTrans" cxnId="{54ECA592-5D6E-4E29-AD86-A9EE46B94408}">
      <dgm:prSet/>
      <dgm:spPr/>
      <dgm:t>
        <a:bodyPr/>
        <a:lstStyle/>
        <a:p>
          <a:endParaRPr lang="en-US" sz="1600"/>
        </a:p>
      </dgm:t>
    </dgm:pt>
    <dgm:pt modelId="{993A41E7-AEAC-4992-AA25-120A1F770B0B}">
      <dgm:prSet phldrT="[Text]" custT="1"/>
      <dgm:spPr/>
      <dgm:t>
        <a:bodyPr/>
        <a:lstStyle/>
        <a:p>
          <a:r>
            <a:rPr lang="en-US" sz="2400" dirty="0" smtClean="0"/>
            <a:t>Social Identities</a:t>
          </a:r>
          <a:endParaRPr lang="en-US" sz="2400" dirty="0"/>
        </a:p>
      </dgm:t>
    </dgm:pt>
    <dgm:pt modelId="{1DE2DE28-2210-48CD-8044-4D17D2993A07}" type="parTrans" cxnId="{5B82E484-8BDC-4583-AA23-45468C3F585B}">
      <dgm:prSet custT="1"/>
      <dgm:spPr/>
      <dgm:t>
        <a:bodyPr/>
        <a:lstStyle/>
        <a:p>
          <a:endParaRPr lang="en-US" sz="400"/>
        </a:p>
      </dgm:t>
    </dgm:pt>
    <dgm:pt modelId="{975D5D5C-1079-4EA5-87D4-392664763F18}" type="sibTrans" cxnId="{5B82E484-8BDC-4583-AA23-45468C3F585B}">
      <dgm:prSet/>
      <dgm:spPr/>
      <dgm:t>
        <a:bodyPr/>
        <a:lstStyle/>
        <a:p>
          <a:endParaRPr lang="en-US" sz="1600"/>
        </a:p>
      </dgm:t>
    </dgm:pt>
    <dgm:pt modelId="{977CB547-A22E-4F33-A9D3-65F3F62C6496}">
      <dgm:prSet phldrT="[Text]" custT="1"/>
      <dgm:spPr/>
      <dgm:t>
        <a:bodyPr/>
        <a:lstStyle/>
        <a:p>
          <a:r>
            <a:rPr lang="en-US" sz="2400" dirty="0" smtClean="0"/>
            <a:t>Facebook</a:t>
          </a:r>
          <a:endParaRPr lang="en-US" sz="2400" dirty="0"/>
        </a:p>
      </dgm:t>
    </dgm:pt>
    <dgm:pt modelId="{036BD767-90E5-4F4D-9EE4-ECFD653457A3}" type="parTrans" cxnId="{F2CEB8AC-54CD-4075-BD47-7C6B1AFB576D}">
      <dgm:prSet custT="1"/>
      <dgm:spPr/>
      <dgm:t>
        <a:bodyPr/>
        <a:lstStyle/>
        <a:p>
          <a:endParaRPr lang="en-US" sz="400"/>
        </a:p>
      </dgm:t>
    </dgm:pt>
    <dgm:pt modelId="{0CB59C97-E6B9-441D-9913-9D74144DBA8B}" type="sibTrans" cxnId="{F2CEB8AC-54CD-4075-BD47-7C6B1AFB576D}">
      <dgm:prSet/>
      <dgm:spPr/>
      <dgm:t>
        <a:bodyPr/>
        <a:lstStyle/>
        <a:p>
          <a:endParaRPr lang="en-US" sz="1600"/>
        </a:p>
      </dgm:t>
    </dgm:pt>
    <dgm:pt modelId="{EEC7AB1A-ED2B-4AEF-86C7-A912A71675D2}">
      <dgm:prSet phldrT="[Text]" custT="1"/>
      <dgm:spPr/>
      <dgm:t>
        <a:bodyPr/>
        <a:lstStyle/>
        <a:p>
          <a:r>
            <a:rPr lang="en-US" sz="2400" dirty="0" smtClean="0"/>
            <a:t>Google</a:t>
          </a:r>
          <a:endParaRPr lang="en-US" sz="2400" dirty="0"/>
        </a:p>
      </dgm:t>
    </dgm:pt>
    <dgm:pt modelId="{2A235F64-A9CC-4F6D-AFD6-FBC853F48BC3}" type="parTrans" cxnId="{D43F57CF-7E67-43AE-B013-2B076FCF9EDF}">
      <dgm:prSet custT="1"/>
      <dgm:spPr/>
      <dgm:t>
        <a:bodyPr/>
        <a:lstStyle/>
        <a:p>
          <a:endParaRPr lang="en-US" sz="400"/>
        </a:p>
      </dgm:t>
    </dgm:pt>
    <dgm:pt modelId="{C6C5BB4F-A6CD-40B7-8F19-2AF84FDDAFB6}" type="sibTrans" cxnId="{D43F57CF-7E67-43AE-B013-2B076FCF9EDF}">
      <dgm:prSet/>
      <dgm:spPr/>
      <dgm:t>
        <a:bodyPr/>
        <a:lstStyle/>
        <a:p>
          <a:endParaRPr lang="en-US" sz="1600"/>
        </a:p>
      </dgm:t>
    </dgm:pt>
    <dgm:pt modelId="{F0187906-788C-4A01-BE77-7AC08A1C1A55}">
      <dgm:prSet phldrT="[Text]" custT="1"/>
      <dgm:spPr/>
      <dgm:t>
        <a:bodyPr/>
        <a:lstStyle/>
        <a:p>
          <a:r>
            <a:rPr lang="en-US" sz="2400" dirty="0" smtClean="0"/>
            <a:t>Twitter</a:t>
          </a:r>
          <a:endParaRPr lang="en-US" sz="2400" dirty="0"/>
        </a:p>
      </dgm:t>
    </dgm:pt>
    <dgm:pt modelId="{79DB503C-2321-4203-BECC-209DBB723156}" type="parTrans" cxnId="{4610EA02-7E23-4440-BEA6-20A48F077394}">
      <dgm:prSet custT="1"/>
      <dgm:spPr/>
      <dgm:t>
        <a:bodyPr/>
        <a:lstStyle/>
        <a:p>
          <a:endParaRPr lang="en-US" sz="400"/>
        </a:p>
      </dgm:t>
    </dgm:pt>
    <dgm:pt modelId="{6C273A5C-801B-4EA6-9838-13FC29E30A4F}" type="sibTrans" cxnId="{4610EA02-7E23-4440-BEA6-20A48F077394}">
      <dgm:prSet/>
      <dgm:spPr/>
      <dgm:t>
        <a:bodyPr/>
        <a:lstStyle/>
        <a:p>
          <a:endParaRPr lang="en-US" sz="1600"/>
        </a:p>
      </dgm:t>
    </dgm:pt>
    <dgm:pt modelId="{DE3C5841-6FF7-4259-9DDC-A2942B708008}" type="pres">
      <dgm:prSet presAssocID="{72444AD5-C9FE-42FA-B35E-9BD63A1F983B}" presName="diagram" presStyleCnt="0">
        <dgm:presLayoutVars>
          <dgm:chPref val="1"/>
          <dgm:dir/>
          <dgm:animOne val="branch"/>
          <dgm:animLvl val="lvl"/>
          <dgm:resizeHandles val="exact"/>
        </dgm:presLayoutVars>
      </dgm:prSet>
      <dgm:spPr/>
    </dgm:pt>
    <dgm:pt modelId="{7A284BD7-E7E8-4538-B9FC-F5552088EBE3}" type="pres">
      <dgm:prSet presAssocID="{07C96468-63AD-42C6-BB06-2F2EB9BE0F86}" presName="root1" presStyleCnt="0"/>
      <dgm:spPr/>
    </dgm:pt>
    <dgm:pt modelId="{A0FD8077-3813-4DD5-9A23-B40D6503E7F3}" type="pres">
      <dgm:prSet presAssocID="{07C96468-63AD-42C6-BB06-2F2EB9BE0F86}" presName="LevelOneTextNode" presStyleLbl="node0" presStyleIdx="0" presStyleCnt="1">
        <dgm:presLayoutVars>
          <dgm:chPref val="3"/>
        </dgm:presLayoutVars>
      </dgm:prSet>
      <dgm:spPr/>
    </dgm:pt>
    <dgm:pt modelId="{32038E78-0BB8-4D7F-A447-B5EF6E3A6B60}" type="pres">
      <dgm:prSet presAssocID="{07C96468-63AD-42C6-BB06-2F2EB9BE0F86}" presName="level2hierChild" presStyleCnt="0"/>
      <dgm:spPr/>
    </dgm:pt>
    <dgm:pt modelId="{C92D0791-CEE8-42BC-9FBD-457D4E11D083}" type="pres">
      <dgm:prSet presAssocID="{D3CF1D67-678D-4F5E-8A4D-E8DE2940ED22}" presName="conn2-1" presStyleLbl="parChTrans1D2" presStyleIdx="0" presStyleCnt="3"/>
      <dgm:spPr/>
    </dgm:pt>
    <dgm:pt modelId="{F3F4627B-4141-4F87-A06F-4027881B0F6D}" type="pres">
      <dgm:prSet presAssocID="{D3CF1D67-678D-4F5E-8A4D-E8DE2940ED22}" presName="connTx" presStyleLbl="parChTrans1D2" presStyleIdx="0" presStyleCnt="3"/>
      <dgm:spPr/>
    </dgm:pt>
    <dgm:pt modelId="{84191A61-C9CA-4D9F-9793-97034734D429}" type="pres">
      <dgm:prSet presAssocID="{3EF42CEF-C2B1-40BB-982C-855B6F5CB042}" presName="root2" presStyleCnt="0"/>
      <dgm:spPr/>
    </dgm:pt>
    <dgm:pt modelId="{44ED3241-97B6-4C36-9FD3-13CFD565E0B1}" type="pres">
      <dgm:prSet presAssocID="{3EF42CEF-C2B1-40BB-982C-855B6F5CB042}" presName="LevelTwoTextNode" presStyleLbl="node2" presStyleIdx="0" presStyleCnt="3">
        <dgm:presLayoutVars>
          <dgm:chPref val="3"/>
        </dgm:presLayoutVars>
      </dgm:prSet>
      <dgm:spPr/>
    </dgm:pt>
    <dgm:pt modelId="{5EAD45CA-285B-498F-80CF-5990D3014451}" type="pres">
      <dgm:prSet presAssocID="{3EF42CEF-C2B1-40BB-982C-855B6F5CB042}" presName="level3hierChild" presStyleCnt="0"/>
      <dgm:spPr/>
    </dgm:pt>
    <dgm:pt modelId="{9C859DF3-555F-4867-BC10-0A81225A8F4A}" type="pres">
      <dgm:prSet presAssocID="{C022B648-C4FB-4CBC-BD45-D6D7B6C0FD8C}" presName="conn2-1" presStyleLbl="parChTrans1D2" presStyleIdx="1" presStyleCnt="3"/>
      <dgm:spPr/>
    </dgm:pt>
    <dgm:pt modelId="{E3B484AB-6BD4-46B2-90A0-2B0BA69A502E}" type="pres">
      <dgm:prSet presAssocID="{C022B648-C4FB-4CBC-BD45-D6D7B6C0FD8C}" presName="connTx" presStyleLbl="parChTrans1D2" presStyleIdx="1" presStyleCnt="3"/>
      <dgm:spPr/>
    </dgm:pt>
    <dgm:pt modelId="{F8F7E276-67FF-4876-8DB9-72542FCE433C}" type="pres">
      <dgm:prSet presAssocID="{CAA79E1E-49A4-42FD-987F-6C44BC118BC3}" presName="root2" presStyleCnt="0"/>
      <dgm:spPr/>
    </dgm:pt>
    <dgm:pt modelId="{98014FC4-FCB5-43F0-9C47-6954F4392CA3}" type="pres">
      <dgm:prSet presAssocID="{CAA79E1E-49A4-42FD-987F-6C44BC118BC3}" presName="LevelTwoTextNode" presStyleLbl="node2" presStyleIdx="1" presStyleCnt="3">
        <dgm:presLayoutVars>
          <dgm:chPref val="3"/>
        </dgm:presLayoutVars>
      </dgm:prSet>
      <dgm:spPr/>
      <dgm:t>
        <a:bodyPr/>
        <a:lstStyle/>
        <a:p>
          <a:endParaRPr lang="en-US"/>
        </a:p>
      </dgm:t>
    </dgm:pt>
    <dgm:pt modelId="{35E96A44-4CEC-4912-990D-ADC921182843}" type="pres">
      <dgm:prSet presAssocID="{CAA79E1E-49A4-42FD-987F-6C44BC118BC3}" presName="level3hierChild" presStyleCnt="0"/>
      <dgm:spPr/>
    </dgm:pt>
    <dgm:pt modelId="{AE6513DC-5D58-4D29-95AB-AF57DCDAB052}" type="pres">
      <dgm:prSet presAssocID="{1DE2DE28-2210-48CD-8044-4D17D2993A07}" presName="conn2-1" presStyleLbl="parChTrans1D2" presStyleIdx="2" presStyleCnt="3"/>
      <dgm:spPr/>
    </dgm:pt>
    <dgm:pt modelId="{5E0476D2-B691-45AC-93A3-4E06BB2EDD49}" type="pres">
      <dgm:prSet presAssocID="{1DE2DE28-2210-48CD-8044-4D17D2993A07}" presName="connTx" presStyleLbl="parChTrans1D2" presStyleIdx="2" presStyleCnt="3"/>
      <dgm:spPr/>
    </dgm:pt>
    <dgm:pt modelId="{4CF13594-7784-4187-AC71-F60AB33E6AF7}" type="pres">
      <dgm:prSet presAssocID="{993A41E7-AEAC-4992-AA25-120A1F770B0B}" presName="root2" presStyleCnt="0"/>
      <dgm:spPr/>
    </dgm:pt>
    <dgm:pt modelId="{DA302504-5876-4651-B913-5774CFCBF376}" type="pres">
      <dgm:prSet presAssocID="{993A41E7-AEAC-4992-AA25-120A1F770B0B}" presName="LevelTwoTextNode" presStyleLbl="node2" presStyleIdx="2" presStyleCnt="3">
        <dgm:presLayoutVars>
          <dgm:chPref val="3"/>
        </dgm:presLayoutVars>
      </dgm:prSet>
      <dgm:spPr/>
    </dgm:pt>
    <dgm:pt modelId="{30716AD7-15DD-4C05-A495-FE07990D42DF}" type="pres">
      <dgm:prSet presAssocID="{993A41E7-AEAC-4992-AA25-120A1F770B0B}" presName="level3hierChild" presStyleCnt="0"/>
      <dgm:spPr/>
    </dgm:pt>
    <dgm:pt modelId="{321AA517-797D-43C5-931A-58F4A3C178A3}" type="pres">
      <dgm:prSet presAssocID="{036BD767-90E5-4F4D-9EE4-ECFD653457A3}" presName="conn2-1" presStyleLbl="parChTrans1D3" presStyleIdx="0" presStyleCnt="3"/>
      <dgm:spPr/>
    </dgm:pt>
    <dgm:pt modelId="{2AB5EC2C-B981-46B6-9882-FEA26ECC695C}" type="pres">
      <dgm:prSet presAssocID="{036BD767-90E5-4F4D-9EE4-ECFD653457A3}" presName="connTx" presStyleLbl="parChTrans1D3" presStyleIdx="0" presStyleCnt="3"/>
      <dgm:spPr/>
    </dgm:pt>
    <dgm:pt modelId="{07ACDC7A-7966-4E67-BB14-E46104FC3EB1}" type="pres">
      <dgm:prSet presAssocID="{977CB547-A22E-4F33-A9D3-65F3F62C6496}" presName="root2" presStyleCnt="0"/>
      <dgm:spPr/>
    </dgm:pt>
    <dgm:pt modelId="{BD24C5B0-6BB3-4984-84E8-2B1038DEB995}" type="pres">
      <dgm:prSet presAssocID="{977CB547-A22E-4F33-A9D3-65F3F62C6496}" presName="LevelTwoTextNode" presStyleLbl="node3" presStyleIdx="0" presStyleCnt="3">
        <dgm:presLayoutVars>
          <dgm:chPref val="3"/>
        </dgm:presLayoutVars>
      </dgm:prSet>
      <dgm:spPr/>
      <dgm:t>
        <a:bodyPr/>
        <a:lstStyle/>
        <a:p>
          <a:endParaRPr lang="en-US"/>
        </a:p>
      </dgm:t>
    </dgm:pt>
    <dgm:pt modelId="{279750C9-1AA4-4421-81A3-A97ADB8D6DC5}" type="pres">
      <dgm:prSet presAssocID="{977CB547-A22E-4F33-A9D3-65F3F62C6496}" presName="level3hierChild" presStyleCnt="0"/>
      <dgm:spPr/>
    </dgm:pt>
    <dgm:pt modelId="{11A68311-D636-452B-9472-9752ED0EE348}" type="pres">
      <dgm:prSet presAssocID="{2A235F64-A9CC-4F6D-AFD6-FBC853F48BC3}" presName="conn2-1" presStyleLbl="parChTrans1D3" presStyleIdx="1" presStyleCnt="3"/>
      <dgm:spPr/>
    </dgm:pt>
    <dgm:pt modelId="{39AB9325-192B-4618-88AA-488D3BC3865E}" type="pres">
      <dgm:prSet presAssocID="{2A235F64-A9CC-4F6D-AFD6-FBC853F48BC3}" presName="connTx" presStyleLbl="parChTrans1D3" presStyleIdx="1" presStyleCnt="3"/>
      <dgm:spPr/>
    </dgm:pt>
    <dgm:pt modelId="{0CCB39AF-7AF8-4230-996A-48A1D52BD23D}" type="pres">
      <dgm:prSet presAssocID="{EEC7AB1A-ED2B-4AEF-86C7-A912A71675D2}" presName="root2" presStyleCnt="0"/>
      <dgm:spPr/>
    </dgm:pt>
    <dgm:pt modelId="{66188C5E-9025-4253-B13B-44D2F49A6926}" type="pres">
      <dgm:prSet presAssocID="{EEC7AB1A-ED2B-4AEF-86C7-A912A71675D2}" presName="LevelTwoTextNode" presStyleLbl="node3" presStyleIdx="1" presStyleCnt="3">
        <dgm:presLayoutVars>
          <dgm:chPref val="3"/>
        </dgm:presLayoutVars>
      </dgm:prSet>
      <dgm:spPr/>
    </dgm:pt>
    <dgm:pt modelId="{6BB3F1A6-8E66-4C04-94B5-6EBDFFC108D7}" type="pres">
      <dgm:prSet presAssocID="{EEC7AB1A-ED2B-4AEF-86C7-A912A71675D2}" presName="level3hierChild" presStyleCnt="0"/>
      <dgm:spPr/>
    </dgm:pt>
    <dgm:pt modelId="{E08B0598-F227-4928-A2C5-973D98C75038}" type="pres">
      <dgm:prSet presAssocID="{79DB503C-2321-4203-BECC-209DBB723156}" presName="conn2-1" presStyleLbl="parChTrans1D3" presStyleIdx="2" presStyleCnt="3"/>
      <dgm:spPr/>
    </dgm:pt>
    <dgm:pt modelId="{4B0DFD21-D9D0-4868-8835-55F1965DABAC}" type="pres">
      <dgm:prSet presAssocID="{79DB503C-2321-4203-BECC-209DBB723156}" presName="connTx" presStyleLbl="parChTrans1D3" presStyleIdx="2" presStyleCnt="3"/>
      <dgm:spPr/>
    </dgm:pt>
    <dgm:pt modelId="{671C39BB-C4B2-4977-BC62-9702AAC346D3}" type="pres">
      <dgm:prSet presAssocID="{F0187906-788C-4A01-BE77-7AC08A1C1A55}" presName="root2" presStyleCnt="0"/>
      <dgm:spPr/>
    </dgm:pt>
    <dgm:pt modelId="{A2D28B08-988D-4769-8602-582D629E8614}" type="pres">
      <dgm:prSet presAssocID="{F0187906-788C-4A01-BE77-7AC08A1C1A55}" presName="LevelTwoTextNode" presStyleLbl="node3" presStyleIdx="2" presStyleCnt="3">
        <dgm:presLayoutVars>
          <dgm:chPref val="3"/>
        </dgm:presLayoutVars>
      </dgm:prSet>
      <dgm:spPr/>
    </dgm:pt>
    <dgm:pt modelId="{2562550D-E76C-4F29-9278-BFCCA11D98DC}" type="pres">
      <dgm:prSet presAssocID="{F0187906-788C-4A01-BE77-7AC08A1C1A55}" presName="level3hierChild" presStyleCnt="0"/>
      <dgm:spPr/>
    </dgm:pt>
  </dgm:ptLst>
  <dgm:cxnLst>
    <dgm:cxn modelId="{ED417DC7-1EC1-4B83-A5E3-A5206350B89E}" type="presOf" srcId="{2A235F64-A9CC-4F6D-AFD6-FBC853F48BC3}" destId="{39AB9325-192B-4618-88AA-488D3BC3865E}" srcOrd="1" destOrd="0" presId="urn:microsoft.com/office/officeart/2005/8/layout/hierarchy2"/>
    <dgm:cxn modelId="{23424E5A-438F-4DE8-B6BA-33869FB54D9E}" type="presOf" srcId="{C022B648-C4FB-4CBC-BD45-D6D7B6C0FD8C}" destId="{9C859DF3-555F-4867-BC10-0A81225A8F4A}" srcOrd="0" destOrd="0" presId="urn:microsoft.com/office/officeart/2005/8/layout/hierarchy2"/>
    <dgm:cxn modelId="{0021E9CE-1FA0-47DF-B503-00A0350B492F}" type="presOf" srcId="{EEC7AB1A-ED2B-4AEF-86C7-A912A71675D2}" destId="{66188C5E-9025-4253-B13B-44D2F49A6926}" srcOrd="0" destOrd="0" presId="urn:microsoft.com/office/officeart/2005/8/layout/hierarchy2"/>
    <dgm:cxn modelId="{9813A001-FD33-4223-81EE-F19233072CE4}" type="presOf" srcId="{036BD767-90E5-4F4D-9EE4-ECFD653457A3}" destId="{321AA517-797D-43C5-931A-58F4A3C178A3}" srcOrd="0" destOrd="0" presId="urn:microsoft.com/office/officeart/2005/8/layout/hierarchy2"/>
    <dgm:cxn modelId="{098A82EE-D5E0-4A3F-85B9-F956360FA9FC}" type="presOf" srcId="{72444AD5-C9FE-42FA-B35E-9BD63A1F983B}" destId="{DE3C5841-6FF7-4259-9DDC-A2942B708008}" srcOrd="0" destOrd="0" presId="urn:microsoft.com/office/officeart/2005/8/layout/hierarchy2"/>
    <dgm:cxn modelId="{D3A28EA3-AD7F-46DE-A35C-F188ED69E167}" srcId="{07C96468-63AD-42C6-BB06-2F2EB9BE0F86}" destId="{3EF42CEF-C2B1-40BB-982C-855B6F5CB042}" srcOrd="0" destOrd="0" parTransId="{D3CF1D67-678D-4F5E-8A4D-E8DE2940ED22}" sibTransId="{3A49A36C-C05C-4FBD-AD05-1A820D7C48D8}"/>
    <dgm:cxn modelId="{E96F3830-022D-41F5-B53D-6C39E7EFA562}" type="presOf" srcId="{993A41E7-AEAC-4992-AA25-120A1F770B0B}" destId="{DA302504-5876-4651-B913-5774CFCBF376}" srcOrd="0" destOrd="0" presId="urn:microsoft.com/office/officeart/2005/8/layout/hierarchy2"/>
    <dgm:cxn modelId="{C96992A7-A864-4ACB-8D94-98CF1320074A}" type="presOf" srcId="{3EF42CEF-C2B1-40BB-982C-855B6F5CB042}" destId="{44ED3241-97B6-4C36-9FD3-13CFD565E0B1}" srcOrd="0" destOrd="0" presId="urn:microsoft.com/office/officeart/2005/8/layout/hierarchy2"/>
    <dgm:cxn modelId="{543CA562-298D-4157-A5EA-B4315969FC74}" type="presOf" srcId="{C022B648-C4FB-4CBC-BD45-D6D7B6C0FD8C}" destId="{E3B484AB-6BD4-46B2-90A0-2B0BA69A502E}" srcOrd="1" destOrd="0" presId="urn:microsoft.com/office/officeart/2005/8/layout/hierarchy2"/>
    <dgm:cxn modelId="{DBF2B8FA-272B-4D41-9999-60007B3F8E57}" type="presOf" srcId="{036BD767-90E5-4F4D-9EE4-ECFD653457A3}" destId="{2AB5EC2C-B981-46B6-9882-FEA26ECC695C}" srcOrd="1" destOrd="0" presId="urn:microsoft.com/office/officeart/2005/8/layout/hierarchy2"/>
    <dgm:cxn modelId="{8E7912E3-8AD6-4647-9A82-F05A2BE8FC21}" srcId="{72444AD5-C9FE-42FA-B35E-9BD63A1F983B}" destId="{07C96468-63AD-42C6-BB06-2F2EB9BE0F86}" srcOrd="0" destOrd="0" parTransId="{8E96E5FD-4BAC-4592-8594-C8D2866A4020}" sibTransId="{0CA07220-1E9F-4582-A04B-FAEE8D4D8E7A}"/>
    <dgm:cxn modelId="{FC3ACC32-9A98-4E90-BC9A-4C1176029CCF}" type="presOf" srcId="{D3CF1D67-678D-4F5E-8A4D-E8DE2940ED22}" destId="{F3F4627B-4141-4F87-A06F-4027881B0F6D}" srcOrd="1" destOrd="0" presId="urn:microsoft.com/office/officeart/2005/8/layout/hierarchy2"/>
    <dgm:cxn modelId="{54ECA592-5D6E-4E29-AD86-A9EE46B94408}" srcId="{07C96468-63AD-42C6-BB06-2F2EB9BE0F86}" destId="{CAA79E1E-49A4-42FD-987F-6C44BC118BC3}" srcOrd="1" destOrd="0" parTransId="{C022B648-C4FB-4CBC-BD45-D6D7B6C0FD8C}" sibTransId="{B0DFCA01-7693-48CE-B5DC-0D2B9EE01506}"/>
    <dgm:cxn modelId="{4A5F0357-6F4E-4884-A5A5-299E87766EBB}" type="presOf" srcId="{07C96468-63AD-42C6-BB06-2F2EB9BE0F86}" destId="{A0FD8077-3813-4DD5-9A23-B40D6503E7F3}" srcOrd="0" destOrd="0" presId="urn:microsoft.com/office/officeart/2005/8/layout/hierarchy2"/>
    <dgm:cxn modelId="{E10D031F-4786-43B2-BAB0-FED0C3E68D53}" type="presOf" srcId="{977CB547-A22E-4F33-A9D3-65F3F62C6496}" destId="{BD24C5B0-6BB3-4984-84E8-2B1038DEB995}" srcOrd="0" destOrd="0" presId="urn:microsoft.com/office/officeart/2005/8/layout/hierarchy2"/>
    <dgm:cxn modelId="{A092B032-B58F-4C65-8907-06584A80FA2F}" type="presOf" srcId="{F0187906-788C-4A01-BE77-7AC08A1C1A55}" destId="{A2D28B08-988D-4769-8602-582D629E8614}" srcOrd="0" destOrd="0" presId="urn:microsoft.com/office/officeart/2005/8/layout/hierarchy2"/>
    <dgm:cxn modelId="{67956270-60F5-4266-8388-7DA485C8B395}" type="presOf" srcId="{1DE2DE28-2210-48CD-8044-4D17D2993A07}" destId="{AE6513DC-5D58-4D29-95AB-AF57DCDAB052}" srcOrd="0" destOrd="0" presId="urn:microsoft.com/office/officeart/2005/8/layout/hierarchy2"/>
    <dgm:cxn modelId="{95D92F10-7571-4E09-ABE3-13F5309746BB}" type="presOf" srcId="{D3CF1D67-678D-4F5E-8A4D-E8DE2940ED22}" destId="{C92D0791-CEE8-42BC-9FBD-457D4E11D083}" srcOrd="0" destOrd="0" presId="urn:microsoft.com/office/officeart/2005/8/layout/hierarchy2"/>
    <dgm:cxn modelId="{F2CEB8AC-54CD-4075-BD47-7C6B1AFB576D}" srcId="{993A41E7-AEAC-4992-AA25-120A1F770B0B}" destId="{977CB547-A22E-4F33-A9D3-65F3F62C6496}" srcOrd="0" destOrd="0" parTransId="{036BD767-90E5-4F4D-9EE4-ECFD653457A3}" sibTransId="{0CB59C97-E6B9-441D-9913-9D74144DBA8B}"/>
    <dgm:cxn modelId="{5B82E484-8BDC-4583-AA23-45468C3F585B}" srcId="{07C96468-63AD-42C6-BB06-2F2EB9BE0F86}" destId="{993A41E7-AEAC-4992-AA25-120A1F770B0B}" srcOrd="2" destOrd="0" parTransId="{1DE2DE28-2210-48CD-8044-4D17D2993A07}" sibTransId="{975D5D5C-1079-4EA5-87D4-392664763F18}"/>
    <dgm:cxn modelId="{D43F57CF-7E67-43AE-B013-2B076FCF9EDF}" srcId="{993A41E7-AEAC-4992-AA25-120A1F770B0B}" destId="{EEC7AB1A-ED2B-4AEF-86C7-A912A71675D2}" srcOrd="1" destOrd="0" parTransId="{2A235F64-A9CC-4F6D-AFD6-FBC853F48BC3}" sibTransId="{C6C5BB4F-A6CD-40B7-8F19-2AF84FDDAFB6}"/>
    <dgm:cxn modelId="{21B9CB4E-E2AB-4C83-8D6C-51372A98D68E}" type="presOf" srcId="{79DB503C-2321-4203-BECC-209DBB723156}" destId="{E08B0598-F227-4928-A2C5-973D98C75038}" srcOrd="0" destOrd="0" presId="urn:microsoft.com/office/officeart/2005/8/layout/hierarchy2"/>
    <dgm:cxn modelId="{3E9B250F-87C6-4CF6-BE9D-E5BD2799A4EB}" type="presOf" srcId="{1DE2DE28-2210-48CD-8044-4D17D2993A07}" destId="{5E0476D2-B691-45AC-93A3-4E06BB2EDD49}" srcOrd="1" destOrd="0" presId="urn:microsoft.com/office/officeart/2005/8/layout/hierarchy2"/>
    <dgm:cxn modelId="{4610EA02-7E23-4440-BEA6-20A48F077394}" srcId="{993A41E7-AEAC-4992-AA25-120A1F770B0B}" destId="{F0187906-788C-4A01-BE77-7AC08A1C1A55}" srcOrd="2" destOrd="0" parTransId="{79DB503C-2321-4203-BECC-209DBB723156}" sibTransId="{6C273A5C-801B-4EA6-9838-13FC29E30A4F}"/>
    <dgm:cxn modelId="{64C91057-A6B8-48CD-9537-69AA3F6AC463}" type="presOf" srcId="{79DB503C-2321-4203-BECC-209DBB723156}" destId="{4B0DFD21-D9D0-4868-8835-55F1965DABAC}" srcOrd="1" destOrd="0" presId="urn:microsoft.com/office/officeart/2005/8/layout/hierarchy2"/>
    <dgm:cxn modelId="{20B2C9A6-13DD-4E06-9D3D-E0ACD91165F6}" type="presOf" srcId="{CAA79E1E-49A4-42FD-987F-6C44BC118BC3}" destId="{98014FC4-FCB5-43F0-9C47-6954F4392CA3}" srcOrd="0" destOrd="0" presId="urn:microsoft.com/office/officeart/2005/8/layout/hierarchy2"/>
    <dgm:cxn modelId="{ED2FC7FF-C44F-464F-8D2C-31C512ECC973}" type="presOf" srcId="{2A235F64-A9CC-4F6D-AFD6-FBC853F48BC3}" destId="{11A68311-D636-452B-9472-9752ED0EE348}" srcOrd="0" destOrd="0" presId="urn:microsoft.com/office/officeart/2005/8/layout/hierarchy2"/>
    <dgm:cxn modelId="{C60C7FDA-7B36-43BF-B6DB-63072C2ED871}" type="presParOf" srcId="{DE3C5841-6FF7-4259-9DDC-A2942B708008}" destId="{7A284BD7-E7E8-4538-B9FC-F5552088EBE3}" srcOrd="0" destOrd="0" presId="urn:microsoft.com/office/officeart/2005/8/layout/hierarchy2"/>
    <dgm:cxn modelId="{60A7FA37-FC33-4452-9B63-8201903F8CC5}" type="presParOf" srcId="{7A284BD7-E7E8-4538-B9FC-F5552088EBE3}" destId="{A0FD8077-3813-4DD5-9A23-B40D6503E7F3}" srcOrd="0" destOrd="0" presId="urn:microsoft.com/office/officeart/2005/8/layout/hierarchy2"/>
    <dgm:cxn modelId="{294B7077-3BD2-4F58-81A0-1D92ADB1C94C}" type="presParOf" srcId="{7A284BD7-E7E8-4538-B9FC-F5552088EBE3}" destId="{32038E78-0BB8-4D7F-A447-B5EF6E3A6B60}" srcOrd="1" destOrd="0" presId="urn:microsoft.com/office/officeart/2005/8/layout/hierarchy2"/>
    <dgm:cxn modelId="{3A1D2318-FC1D-48A2-9002-D552BE418FB8}" type="presParOf" srcId="{32038E78-0BB8-4D7F-A447-B5EF6E3A6B60}" destId="{C92D0791-CEE8-42BC-9FBD-457D4E11D083}" srcOrd="0" destOrd="0" presId="urn:microsoft.com/office/officeart/2005/8/layout/hierarchy2"/>
    <dgm:cxn modelId="{EE45D852-5EDB-476D-8E4B-632363EF2B5A}" type="presParOf" srcId="{C92D0791-CEE8-42BC-9FBD-457D4E11D083}" destId="{F3F4627B-4141-4F87-A06F-4027881B0F6D}" srcOrd="0" destOrd="0" presId="urn:microsoft.com/office/officeart/2005/8/layout/hierarchy2"/>
    <dgm:cxn modelId="{12767931-1B13-4E61-BD87-C926FBC31D55}" type="presParOf" srcId="{32038E78-0BB8-4D7F-A447-B5EF6E3A6B60}" destId="{84191A61-C9CA-4D9F-9793-97034734D429}" srcOrd="1" destOrd="0" presId="urn:microsoft.com/office/officeart/2005/8/layout/hierarchy2"/>
    <dgm:cxn modelId="{0E1B1E22-0784-481B-935C-94125FE188F2}" type="presParOf" srcId="{84191A61-C9CA-4D9F-9793-97034734D429}" destId="{44ED3241-97B6-4C36-9FD3-13CFD565E0B1}" srcOrd="0" destOrd="0" presId="urn:microsoft.com/office/officeart/2005/8/layout/hierarchy2"/>
    <dgm:cxn modelId="{90BE3797-1BBC-4E19-A3D2-E4423335D471}" type="presParOf" srcId="{84191A61-C9CA-4D9F-9793-97034734D429}" destId="{5EAD45CA-285B-498F-80CF-5990D3014451}" srcOrd="1" destOrd="0" presId="urn:microsoft.com/office/officeart/2005/8/layout/hierarchy2"/>
    <dgm:cxn modelId="{2FF44042-1E12-487B-8D58-3C53D8CCE57E}" type="presParOf" srcId="{32038E78-0BB8-4D7F-A447-B5EF6E3A6B60}" destId="{9C859DF3-555F-4867-BC10-0A81225A8F4A}" srcOrd="2" destOrd="0" presId="urn:microsoft.com/office/officeart/2005/8/layout/hierarchy2"/>
    <dgm:cxn modelId="{5A04E700-A945-4DC0-84B3-973881F0982E}" type="presParOf" srcId="{9C859DF3-555F-4867-BC10-0A81225A8F4A}" destId="{E3B484AB-6BD4-46B2-90A0-2B0BA69A502E}" srcOrd="0" destOrd="0" presId="urn:microsoft.com/office/officeart/2005/8/layout/hierarchy2"/>
    <dgm:cxn modelId="{B8FF6F95-69CF-4720-A0AF-B20C60223490}" type="presParOf" srcId="{32038E78-0BB8-4D7F-A447-B5EF6E3A6B60}" destId="{F8F7E276-67FF-4876-8DB9-72542FCE433C}" srcOrd="3" destOrd="0" presId="urn:microsoft.com/office/officeart/2005/8/layout/hierarchy2"/>
    <dgm:cxn modelId="{7C023E54-5FCD-4895-8D71-3E7FD29A6EAC}" type="presParOf" srcId="{F8F7E276-67FF-4876-8DB9-72542FCE433C}" destId="{98014FC4-FCB5-43F0-9C47-6954F4392CA3}" srcOrd="0" destOrd="0" presId="urn:microsoft.com/office/officeart/2005/8/layout/hierarchy2"/>
    <dgm:cxn modelId="{F73FCE65-8662-469A-8014-217D97EA1D70}" type="presParOf" srcId="{F8F7E276-67FF-4876-8DB9-72542FCE433C}" destId="{35E96A44-4CEC-4912-990D-ADC921182843}" srcOrd="1" destOrd="0" presId="urn:microsoft.com/office/officeart/2005/8/layout/hierarchy2"/>
    <dgm:cxn modelId="{68A37A5F-CFB2-4CFA-92A9-2D8BF07C94BB}" type="presParOf" srcId="{32038E78-0BB8-4D7F-A447-B5EF6E3A6B60}" destId="{AE6513DC-5D58-4D29-95AB-AF57DCDAB052}" srcOrd="4" destOrd="0" presId="urn:microsoft.com/office/officeart/2005/8/layout/hierarchy2"/>
    <dgm:cxn modelId="{E4F69D75-982C-4DFE-B3F0-6A13F4341472}" type="presParOf" srcId="{AE6513DC-5D58-4D29-95AB-AF57DCDAB052}" destId="{5E0476D2-B691-45AC-93A3-4E06BB2EDD49}" srcOrd="0" destOrd="0" presId="urn:microsoft.com/office/officeart/2005/8/layout/hierarchy2"/>
    <dgm:cxn modelId="{78349602-C48F-419D-ADBA-2F5141DEDF67}" type="presParOf" srcId="{32038E78-0BB8-4D7F-A447-B5EF6E3A6B60}" destId="{4CF13594-7784-4187-AC71-F60AB33E6AF7}" srcOrd="5" destOrd="0" presId="urn:microsoft.com/office/officeart/2005/8/layout/hierarchy2"/>
    <dgm:cxn modelId="{28B60D3D-C8A3-42A9-86AB-8D58FDBF0A59}" type="presParOf" srcId="{4CF13594-7784-4187-AC71-F60AB33E6AF7}" destId="{DA302504-5876-4651-B913-5774CFCBF376}" srcOrd="0" destOrd="0" presId="urn:microsoft.com/office/officeart/2005/8/layout/hierarchy2"/>
    <dgm:cxn modelId="{0A244724-EAA4-44BC-86D9-F3C22DFEA72F}" type="presParOf" srcId="{4CF13594-7784-4187-AC71-F60AB33E6AF7}" destId="{30716AD7-15DD-4C05-A495-FE07990D42DF}" srcOrd="1" destOrd="0" presId="urn:microsoft.com/office/officeart/2005/8/layout/hierarchy2"/>
    <dgm:cxn modelId="{27BEC527-887F-4ADE-A8C4-F6144A46D7CD}" type="presParOf" srcId="{30716AD7-15DD-4C05-A495-FE07990D42DF}" destId="{321AA517-797D-43C5-931A-58F4A3C178A3}" srcOrd="0" destOrd="0" presId="urn:microsoft.com/office/officeart/2005/8/layout/hierarchy2"/>
    <dgm:cxn modelId="{F62D5E25-268F-4961-A362-B1B6BA38BD83}" type="presParOf" srcId="{321AA517-797D-43C5-931A-58F4A3C178A3}" destId="{2AB5EC2C-B981-46B6-9882-FEA26ECC695C}" srcOrd="0" destOrd="0" presId="urn:microsoft.com/office/officeart/2005/8/layout/hierarchy2"/>
    <dgm:cxn modelId="{B47845AB-152F-44ED-A98B-E3990CC1B3D9}" type="presParOf" srcId="{30716AD7-15DD-4C05-A495-FE07990D42DF}" destId="{07ACDC7A-7966-4E67-BB14-E46104FC3EB1}" srcOrd="1" destOrd="0" presId="urn:microsoft.com/office/officeart/2005/8/layout/hierarchy2"/>
    <dgm:cxn modelId="{1A4BCC19-EC59-407F-A6D7-96A608B3AA12}" type="presParOf" srcId="{07ACDC7A-7966-4E67-BB14-E46104FC3EB1}" destId="{BD24C5B0-6BB3-4984-84E8-2B1038DEB995}" srcOrd="0" destOrd="0" presId="urn:microsoft.com/office/officeart/2005/8/layout/hierarchy2"/>
    <dgm:cxn modelId="{06CF8594-E079-45B0-9D14-D625E73A8278}" type="presParOf" srcId="{07ACDC7A-7966-4E67-BB14-E46104FC3EB1}" destId="{279750C9-1AA4-4421-81A3-A97ADB8D6DC5}" srcOrd="1" destOrd="0" presId="urn:microsoft.com/office/officeart/2005/8/layout/hierarchy2"/>
    <dgm:cxn modelId="{1D7CEAAB-78DE-45D0-B596-79A39EF15379}" type="presParOf" srcId="{30716AD7-15DD-4C05-A495-FE07990D42DF}" destId="{11A68311-D636-452B-9472-9752ED0EE348}" srcOrd="2" destOrd="0" presId="urn:microsoft.com/office/officeart/2005/8/layout/hierarchy2"/>
    <dgm:cxn modelId="{3AE28959-AB03-4B51-BFED-6AEF634875F3}" type="presParOf" srcId="{11A68311-D636-452B-9472-9752ED0EE348}" destId="{39AB9325-192B-4618-88AA-488D3BC3865E}" srcOrd="0" destOrd="0" presId="urn:microsoft.com/office/officeart/2005/8/layout/hierarchy2"/>
    <dgm:cxn modelId="{E3259A0C-AF67-4B23-AF26-815301A93C23}" type="presParOf" srcId="{30716AD7-15DD-4C05-A495-FE07990D42DF}" destId="{0CCB39AF-7AF8-4230-996A-48A1D52BD23D}" srcOrd="3" destOrd="0" presId="urn:microsoft.com/office/officeart/2005/8/layout/hierarchy2"/>
    <dgm:cxn modelId="{E5D7CCC2-2C37-4342-96E1-8990705196B2}" type="presParOf" srcId="{0CCB39AF-7AF8-4230-996A-48A1D52BD23D}" destId="{66188C5E-9025-4253-B13B-44D2F49A6926}" srcOrd="0" destOrd="0" presId="urn:microsoft.com/office/officeart/2005/8/layout/hierarchy2"/>
    <dgm:cxn modelId="{C44C2BA9-C399-4FBE-8D3D-53B891F454C7}" type="presParOf" srcId="{0CCB39AF-7AF8-4230-996A-48A1D52BD23D}" destId="{6BB3F1A6-8E66-4C04-94B5-6EBDFFC108D7}" srcOrd="1" destOrd="0" presId="urn:microsoft.com/office/officeart/2005/8/layout/hierarchy2"/>
    <dgm:cxn modelId="{95BE7765-2CD4-4AC8-932D-02A752073E8E}" type="presParOf" srcId="{30716AD7-15DD-4C05-A495-FE07990D42DF}" destId="{E08B0598-F227-4928-A2C5-973D98C75038}" srcOrd="4" destOrd="0" presId="urn:microsoft.com/office/officeart/2005/8/layout/hierarchy2"/>
    <dgm:cxn modelId="{A14EB7E8-5393-456E-BB55-C350BF1FFA71}" type="presParOf" srcId="{E08B0598-F227-4928-A2C5-973D98C75038}" destId="{4B0DFD21-D9D0-4868-8835-55F1965DABAC}" srcOrd="0" destOrd="0" presId="urn:microsoft.com/office/officeart/2005/8/layout/hierarchy2"/>
    <dgm:cxn modelId="{82D2A8B3-5CA0-4A4B-8549-3A1193082EE2}" type="presParOf" srcId="{30716AD7-15DD-4C05-A495-FE07990D42DF}" destId="{671C39BB-C4B2-4977-BC62-9702AAC346D3}" srcOrd="5" destOrd="0" presId="urn:microsoft.com/office/officeart/2005/8/layout/hierarchy2"/>
    <dgm:cxn modelId="{1B13D7B4-C86B-4E49-9EC3-8C8787325340}" type="presParOf" srcId="{671C39BB-C4B2-4977-BC62-9702AAC346D3}" destId="{A2D28B08-988D-4769-8602-582D629E8614}" srcOrd="0" destOrd="0" presId="urn:microsoft.com/office/officeart/2005/8/layout/hierarchy2"/>
    <dgm:cxn modelId="{77B49870-934B-4CD4-94A2-70D72466B6E8}" type="presParOf" srcId="{671C39BB-C4B2-4977-BC62-9702AAC346D3}" destId="{2562550D-E76C-4F29-9278-BFCCA11D98D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smtClean="0">
              <a:solidFill>
                <a:schemeClr val="bg1"/>
              </a:solidFill>
            </a:rPr>
            <a:t>Build your API</a:t>
          </a:r>
          <a:endParaRPr lang="en-US" dirty="0">
            <a:solidFill>
              <a:schemeClr val="bg1"/>
            </a:solidFill>
          </a:endParaRP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smtClean="0">
              <a:solidFill>
                <a:schemeClr val="bg1"/>
              </a:solidFill>
            </a:rPr>
            <a:t>Consume APIs</a:t>
          </a:r>
          <a:endParaRPr lang="en-US" dirty="0">
            <a:solidFill>
              <a:schemeClr val="bg1"/>
            </a:solidFill>
          </a:endParaRP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smtClean="0">
              <a:solidFill>
                <a:schemeClr val="tx2"/>
              </a:solidFill>
            </a:rPr>
            <a:t>Web Apps++: Bring you API as is in your language of choice</a:t>
          </a:r>
          <a:endParaRPr lang="en-US" dirty="0">
            <a:solidFill>
              <a:schemeClr val="tx2"/>
            </a:solidFill>
          </a:endParaRP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smtClean="0">
              <a:solidFill>
                <a:schemeClr val="tx2"/>
              </a:solidFill>
            </a:rPr>
            <a:t>API discovery</a:t>
          </a:r>
          <a:endParaRPr lang="en-US" dirty="0">
            <a:solidFill>
              <a:schemeClr val="tx2"/>
            </a:solidFill>
          </a:endParaRP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smtClean="0">
              <a:solidFill>
                <a:schemeClr val="tx2"/>
              </a:solidFill>
            </a:rPr>
            <a:t>SDK generation</a:t>
          </a:r>
          <a:endParaRPr lang="en-US" dirty="0">
            <a:solidFill>
              <a:schemeClr val="tx2"/>
            </a:solidFill>
          </a:endParaRP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smtClean="0">
              <a:solidFill>
                <a:schemeClr val="tx2"/>
              </a:solidFill>
            </a:rPr>
            <a:t>SSO, </a:t>
          </a:r>
          <a:br>
            <a:rPr lang="en-US" dirty="0" smtClean="0">
              <a:solidFill>
                <a:schemeClr val="tx2"/>
              </a:solidFill>
            </a:rPr>
          </a:br>
          <a:r>
            <a:rPr lang="en-US" dirty="0" smtClean="0">
              <a:solidFill>
                <a:schemeClr val="tx2"/>
              </a:solidFill>
            </a:rPr>
            <a:t>handled by server</a:t>
          </a:r>
          <a:endParaRPr lang="en-US" dirty="0">
            <a:solidFill>
              <a:schemeClr val="tx2"/>
            </a:solidFill>
          </a:endParaRP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smtClean="0">
              <a:solidFill>
                <a:schemeClr val="tx2"/>
              </a:solidFill>
            </a:rPr>
            <a:t>Authentication, </a:t>
          </a:r>
          <a:br>
            <a:rPr lang="en-US" dirty="0" smtClean="0">
              <a:solidFill>
                <a:schemeClr val="tx2"/>
              </a:solidFill>
            </a:rPr>
          </a:br>
          <a:r>
            <a:rPr lang="en-US" dirty="0" smtClean="0">
              <a:solidFill>
                <a:schemeClr val="tx2"/>
              </a:solidFill>
            </a:rPr>
            <a:t>built-in to mobile and web SDKs</a:t>
          </a:r>
          <a:endParaRPr lang="en-US" dirty="0">
            <a:solidFill>
              <a:schemeClr val="tx2"/>
            </a:solidFill>
          </a:endParaRP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smtClean="0">
              <a:solidFill>
                <a:schemeClr val="tx2"/>
              </a:solidFill>
            </a:rPr>
            <a:t>Expose enterprise APIs</a:t>
          </a:r>
          <a:endParaRPr lang="en-US" dirty="0">
            <a:solidFill>
              <a:schemeClr val="tx2"/>
            </a:solidFill>
          </a:endParaRP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smtClean="0">
              <a:solidFill>
                <a:schemeClr val="tx2"/>
              </a:solidFill>
            </a:rPr>
            <a:t>Microservice style</a:t>
          </a:r>
          <a:endParaRPr lang="en-US" dirty="0">
            <a:solidFill>
              <a:schemeClr val="tx2"/>
            </a:solidFill>
          </a:endParaRP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smtClean="0">
              <a:solidFill>
                <a:schemeClr val="tx2"/>
              </a:solidFill>
            </a:rPr>
            <a:t>Metadata contract</a:t>
          </a:r>
          <a:endParaRPr lang="en-US" dirty="0">
            <a:solidFill>
              <a:schemeClr val="tx2"/>
            </a:solidFill>
          </a:endParaRP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smtClean="0">
              <a:solidFill>
                <a:schemeClr val="tx2"/>
              </a:solidFill>
            </a:rPr>
            <a:t>SSO</a:t>
          </a:r>
          <a:endParaRPr lang="en-US" dirty="0">
            <a:solidFill>
              <a:schemeClr val="tx2"/>
            </a:solidFill>
          </a:endParaRP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smtClean="0">
              <a:solidFill>
                <a:schemeClr val="tx2"/>
              </a:solidFill>
            </a:rPr>
            <a:t>Simple access control</a:t>
          </a:r>
          <a:endParaRPr lang="en-US" dirty="0">
            <a:solidFill>
              <a:schemeClr val="tx2"/>
            </a:solidFill>
          </a:endParaRP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smtClean="0">
              <a:solidFill>
                <a:schemeClr val="tx2"/>
              </a:solidFill>
            </a:rPr>
            <a:t>Gallery – public &amp; organization</a:t>
          </a:r>
          <a:endParaRPr lang="en-US" dirty="0">
            <a:solidFill>
              <a:schemeClr val="tx2"/>
            </a:solidFill>
          </a:endParaRP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t>
        <a:bodyPr/>
        <a:lstStyle/>
        <a:p>
          <a:endParaRPr lang="en-US"/>
        </a:p>
      </dgm:t>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t>
        <a:bodyPr/>
        <a:lstStyle/>
        <a:p>
          <a:endParaRPr lang="en-US"/>
        </a:p>
      </dgm:t>
    </dgm:pt>
    <dgm:pt modelId="{323D6171-DFCA-4E68-BF67-69DD5615B276}" type="pres">
      <dgm:prSet presAssocID="{F74E2776-067E-422A-8763-5CA852527945}" presName="entireBox" presStyleLbl="node1" presStyleIdx="0" presStyleCnt="2"/>
      <dgm:spPr/>
      <dgm:t>
        <a:bodyPr/>
        <a:lstStyle/>
        <a:p>
          <a:endParaRPr lang="en-US"/>
        </a:p>
      </dgm:t>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t>
        <a:bodyPr/>
        <a:lstStyle/>
        <a:p>
          <a:endParaRPr lang="en-US"/>
        </a:p>
      </dgm:t>
    </dgm:pt>
    <dgm:pt modelId="{4994D192-CC7F-4FB7-9B52-B9676A9B2F1F}" type="pres">
      <dgm:prSet presAssocID="{D9C417D1-C2F2-4F5C-B3B0-0300DBE974F2}" presName="childTextBox" presStyleLbl="fgAccFollowNode1" presStyleIdx="1" presStyleCnt="12">
        <dgm:presLayoutVars>
          <dgm:bulletEnabled val="1"/>
        </dgm:presLayoutVars>
      </dgm:prSet>
      <dgm:spPr/>
      <dgm:t>
        <a:bodyPr/>
        <a:lstStyle/>
        <a:p>
          <a:endParaRPr lang="en-US"/>
        </a:p>
      </dgm:t>
    </dgm:pt>
    <dgm:pt modelId="{32176689-65CC-467F-B1F4-4E11A6B26544}" type="pres">
      <dgm:prSet presAssocID="{358A2C04-CFFA-422B-82C3-C1355535BEBD}" presName="childTextBox" presStyleLbl="fgAccFollowNode1" presStyleIdx="2" presStyleCnt="12">
        <dgm:presLayoutVars>
          <dgm:bulletEnabled val="1"/>
        </dgm:presLayoutVars>
      </dgm:prSet>
      <dgm:spPr/>
      <dgm:t>
        <a:bodyPr/>
        <a:lstStyle/>
        <a:p>
          <a:endParaRPr lang="en-US"/>
        </a:p>
      </dgm:t>
    </dgm:pt>
    <dgm:pt modelId="{49D70D65-6EFB-459F-9661-BFCD6EAF256D}" type="pres">
      <dgm:prSet presAssocID="{BF12C7F7-78E3-4BE3-9FDE-83B91518F044}" presName="childTextBox" presStyleLbl="fgAccFollowNode1" presStyleIdx="3" presStyleCnt="12">
        <dgm:presLayoutVars>
          <dgm:bulletEnabled val="1"/>
        </dgm:presLayoutVars>
      </dgm:prSet>
      <dgm:spPr/>
      <dgm:t>
        <a:bodyPr/>
        <a:lstStyle/>
        <a:p>
          <a:endParaRPr lang="en-US"/>
        </a:p>
      </dgm:t>
    </dgm:pt>
    <dgm:pt modelId="{0F640987-C507-4A4B-A4B0-23CDEB1EF320}" type="pres">
      <dgm:prSet presAssocID="{2DF549C7-D4B7-47F3-9230-E5323612207D}" presName="childTextBox" presStyleLbl="fgAccFollowNode1" presStyleIdx="4" presStyleCnt="12">
        <dgm:presLayoutVars>
          <dgm:bulletEnabled val="1"/>
        </dgm:presLayoutVars>
      </dgm:prSet>
      <dgm:spPr/>
      <dgm:t>
        <a:bodyPr/>
        <a:lstStyle/>
        <a:p>
          <a:endParaRPr lang="en-US"/>
        </a:p>
      </dgm:t>
    </dgm:pt>
    <dgm:pt modelId="{135934B4-1168-42EA-833A-BC051B1F446E}" type="pres">
      <dgm:prSet presAssocID="{7FA9C005-8514-48A5-B9FE-3E6D8B6FC0FB}" presName="childTextBox" presStyleLbl="fgAccFollowNode1" presStyleIdx="5" presStyleCnt="12">
        <dgm:presLayoutVars>
          <dgm:bulletEnabled val="1"/>
        </dgm:presLayoutVars>
      </dgm:prSet>
      <dgm:spPr/>
      <dgm:t>
        <a:bodyPr/>
        <a:lstStyle/>
        <a:p>
          <a:endParaRPr lang="en-US"/>
        </a:p>
      </dgm:t>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t>
        <a:bodyPr/>
        <a:lstStyle/>
        <a:p>
          <a:endParaRPr lang="en-US"/>
        </a:p>
      </dgm:t>
    </dgm:pt>
    <dgm:pt modelId="{37150EE7-E18E-4301-A4C6-33F20178289E}" type="pres">
      <dgm:prSet presAssocID="{F8AA3E7D-5B5F-4F73-A568-51BFB626F742}" presName="arrow" presStyleLbl="node1" presStyleIdx="1" presStyleCnt="2"/>
      <dgm:spPr/>
      <dgm:t>
        <a:bodyPr/>
        <a:lstStyle/>
        <a:p>
          <a:endParaRPr lang="en-US"/>
        </a:p>
      </dgm:t>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t>
        <a:bodyPr/>
        <a:lstStyle/>
        <a:p>
          <a:endParaRPr lang="en-US"/>
        </a:p>
      </dgm:t>
    </dgm:pt>
    <dgm:pt modelId="{5182D82B-4881-4163-B3D9-E343C5FB5B66}" type="pres">
      <dgm:prSet presAssocID="{77D101C8-DF59-4CE1-BB2A-2F5671728022}" presName="childTextArrow" presStyleLbl="fgAccFollowNode1" presStyleIdx="7" presStyleCnt="12">
        <dgm:presLayoutVars>
          <dgm:bulletEnabled val="1"/>
        </dgm:presLayoutVars>
      </dgm:prSet>
      <dgm:spPr/>
      <dgm:t>
        <a:bodyPr/>
        <a:lstStyle/>
        <a:p>
          <a:endParaRPr lang="en-US"/>
        </a:p>
      </dgm:t>
    </dgm:pt>
    <dgm:pt modelId="{D4B4EB3F-A097-42F4-9722-83D4F29EC6D5}" type="pres">
      <dgm:prSet presAssocID="{AE0168C8-C913-4FEF-8985-0F87B25BB73F}" presName="childTextArrow" presStyleLbl="fgAccFollowNode1" presStyleIdx="8" presStyleCnt="12">
        <dgm:presLayoutVars>
          <dgm:bulletEnabled val="1"/>
        </dgm:presLayoutVars>
      </dgm:prSet>
      <dgm:spPr/>
      <dgm:t>
        <a:bodyPr/>
        <a:lstStyle/>
        <a:p>
          <a:endParaRPr lang="en-US"/>
        </a:p>
      </dgm:t>
    </dgm:pt>
    <dgm:pt modelId="{2BFD7399-328F-44BE-8267-83226CB3EAD2}" type="pres">
      <dgm:prSet presAssocID="{2605697A-D97F-4AC2-9915-9622D7008AEF}" presName="childTextArrow" presStyleLbl="fgAccFollowNode1" presStyleIdx="9" presStyleCnt="12">
        <dgm:presLayoutVars>
          <dgm:bulletEnabled val="1"/>
        </dgm:presLayoutVars>
      </dgm:prSet>
      <dgm:spPr/>
      <dgm:t>
        <a:bodyPr/>
        <a:lstStyle/>
        <a:p>
          <a:endParaRPr lang="en-US"/>
        </a:p>
      </dgm:t>
    </dgm:pt>
    <dgm:pt modelId="{3952B695-C7A5-462A-93F9-170DF3D3B11C}" type="pres">
      <dgm:prSet presAssocID="{51F79391-9481-42AF-AFAA-CB15BDF2B2D3}" presName="childTextArrow" presStyleLbl="fgAccFollowNode1" presStyleIdx="10" presStyleCnt="12">
        <dgm:presLayoutVars>
          <dgm:bulletEnabled val="1"/>
        </dgm:presLayoutVars>
      </dgm:prSet>
      <dgm:spPr/>
      <dgm:t>
        <a:bodyPr/>
        <a:lstStyle/>
        <a:p>
          <a:endParaRPr lang="en-US"/>
        </a:p>
      </dgm:t>
    </dgm:pt>
    <dgm:pt modelId="{FFBBB86F-DFDF-43C4-AD8A-C32136267041}" type="pres">
      <dgm:prSet presAssocID="{C05CA915-7EEA-462D-B900-6DEDFFF68710}" presName="childTextArrow" presStyleLbl="fgAccFollowNode1" presStyleIdx="11" presStyleCnt="12">
        <dgm:presLayoutVars>
          <dgm:bulletEnabled val="1"/>
        </dgm:presLayoutVars>
      </dgm:prSet>
      <dgm:spPr/>
      <dgm:t>
        <a:bodyPr/>
        <a:lstStyle/>
        <a:p>
          <a:endParaRPr lang="en-US"/>
        </a:p>
      </dgm:t>
    </dgm:pt>
  </dgm:ptLst>
  <dgm:cxnLst>
    <dgm:cxn modelId="{7E758954-708B-4C46-8751-83137BEDCEF3}" srcId="{F74E2776-067E-422A-8763-5CA852527945}" destId="{7FA9C005-8514-48A5-B9FE-3E6D8B6FC0FB}" srcOrd="5" destOrd="0" parTransId="{E4A6332C-F0F6-4C84-9F39-17657CBAD55A}" sibTransId="{57679674-FF56-466A-ACFD-7E6A76679BB0}"/>
    <dgm:cxn modelId="{E6ED55BF-844C-4D4B-887F-9726AD39AC5B}" type="presOf" srcId="{9CFB04C8-B71F-40E7-816C-19BCE7E33309}" destId="{328EAB71-32AA-4DC4-AEF3-CB537D3AF6A6}" srcOrd="0" destOrd="0" presId="urn:microsoft.com/office/officeart/2005/8/layout/process4"/>
    <dgm:cxn modelId="{ABFA7663-6D61-42B1-B335-231934A880A2}" type="presOf" srcId="{358A2C04-CFFA-422B-82C3-C1355535BEBD}" destId="{32176689-65CC-467F-B1F4-4E11A6B26544}" srcOrd="0" destOrd="0" presId="urn:microsoft.com/office/officeart/2005/8/layout/process4"/>
    <dgm:cxn modelId="{0B7E6D3C-467F-477C-9201-95A9A7FD3C2E}" type="presOf" srcId="{2DF549C7-D4B7-47F3-9230-E5323612207D}" destId="{0F640987-C507-4A4B-A4B0-23CDEB1EF320}" srcOrd="0" destOrd="0" presId="urn:microsoft.com/office/officeart/2005/8/layout/process4"/>
    <dgm:cxn modelId="{C1B8B9C0-B9C7-411F-8BDB-2C10A8187F53}" type="presOf" srcId="{5F884BF7-5910-4AB3-AB84-17A31F873E32}" destId="{5A7AA05D-4F40-434C-B68B-FF6A733128B6}" srcOrd="0"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6A62DAF8-3CA8-4B94-93F6-B63E89360553}" type="presOf" srcId="{7FA9C005-8514-48A5-B9FE-3E6D8B6FC0FB}" destId="{135934B4-1168-42EA-833A-BC051B1F446E}" srcOrd="0" destOrd="0" presId="urn:microsoft.com/office/officeart/2005/8/layout/process4"/>
    <dgm:cxn modelId="{C5EAE7B4-52F5-4CC2-A21F-B3CA41AA256A}" srcId="{F74E2776-067E-422A-8763-5CA852527945}" destId="{358A2C04-CFFA-422B-82C3-C1355535BEBD}" srcOrd="2" destOrd="0" parTransId="{4E1FB5AE-0E53-45CA-8819-EDBC37C03024}" sibTransId="{D2A339EC-53DE-47E3-B442-6EC5DDE6CBC1}"/>
    <dgm:cxn modelId="{BD28D745-5BAC-4773-AA83-72B2E703ADEA}" srcId="{F74E2776-067E-422A-8763-5CA852527945}" destId="{D9C417D1-C2F2-4F5C-B3B0-0300DBE974F2}" srcOrd="1" destOrd="0" parTransId="{737E9D5A-4E13-49E1-B0AC-C5A60D88B960}" sibTransId="{51C9CC89-42DD-46F4-BCF4-C472324217CE}"/>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33CFF2B2-A050-4F18-B951-EE3199C8A072}" type="presOf" srcId="{D9C417D1-C2F2-4F5C-B3B0-0300DBE974F2}" destId="{4994D192-CC7F-4FB7-9B52-B9676A9B2F1F}" srcOrd="0" destOrd="0" presId="urn:microsoft.com/office/officeart/2005/8/layout/process4"/>
    <dgm:cxn modelId="{A8C11753-3031-487D-BF7F-578E1A734A0C}" type="presOf" srcId="{F8AA3E7D-5B5F-4F73-A568-51BFB626F742}" destId="{37150EE7-E18E-4301-A4C6-33F20178289E}" srcOrd="1"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2956A186-B0D7-4CA0-8863-98654DB2A94D}" type="presOf" srcId="{C05CA915-7EEA-462D-B900-6DEDFFF68710}" destId="{FFBBB86F-DFDF-43C4-AD8A-C32136267041}" srcOrd="0" destOrd="0" presId="urn:microsoft.com/office/officeart/2005/8/layout/process4"/>
    <dgm:cxn modelId="{CB400F8C-FBA5-47B5-A09E-B1F6967337F7}" type="presOf" srcId="{57D4AFBD-383A-44B9-9328-0346219DBD84}" destId="{75604E76-CB61-4631-A17A-FFE91DF4ADF7}" srcOrd="0" destOrd="0" presId="urn:microsoft.com/office/officeart/2005/8/layout/process4"/>
    <dgm:cxn modelId="{ECFA5B51-9403-48A3-89D7-91B5E8EA99EB}" srcId="{F74E2776-067E-422A-8763-5CA852527945}" destId="{BF12C7F7-78E3-4BE3-9FDE-83B91518F044}" srcOrd="3" destOrd="0" parTransId="{D748152B-B876-4477-A4A2-86EA60E94644}" sibTransId="{7CF7B45F-0F22-4F53-87B9-A135DE2B2CBF}"/>
    <dgm:cxn modelId="{77EB9980-E192-48BE-9D4E-73858EA301C4}" srcId="{F8AA3E7D-5B5F-4F73-A568-51BFB626F742}" destId="{9CFB04C8-B71F-40E7-816C-19BCE7E33309}" srcOrd="0" destOrd="0" parTransId="{6A18E3E0-BE78-4D66-8CD2-17898B652071}" sibTransId="{20EBA9E9-1336-4C2A-93B5-69246B046AF7}"/>
    <dgm:cxn modelId="{85EB39B5-1A1D-4E25-B80B-39644018B389}" srcId="{57D4AFBD-383A-44B9-9328-0346219DBD84}" destId="{F74E2776-067E-422A-8763-5CA852527945}" srcOrd="1" destOrd="0" parTransId="{825DCCCA-CFB7-4EDE-9AA2-4C41FFF80CC4}" sibTransId="{8A354D60-D514-48A1-9506-5A9E726812AD}"/>
    <dgm:cxn modelId="{6635276A-70D5-42F3-8703-F437618B00FB}" srcId="{F74E2776-067E-422A-8763-5CA852527945}" destId="{2DF549C7-D4B7-47F3-9230-E5323612207D}" srcOrd="4" destOrd="0" parTransId="{B6E165B4-C4E9-4A5D-937C-7378A448A8AF}" sibTransId="{81FCAFBE-D9B2-48E4-8315-73F97542D42E}"/>
    <dgm:cxn modelId="{B383B796-07B7-4318-A93B-FC7A0BFB4454}" srcId="{F8AA3E7D-5B5F-4F73-A568-51BFB626F742}" destId="{77D101C8-DF59-4CE1-BB2A-2F5671728022}" srcOrd="1" destOrd="0" parTransId="{FF21E83F-616D-44F7-A410-E1E221667387}" sibTransId="{E013F997-A5E4-474E-BB5E-7E0DD0AFD1C0}"/>
    <dgm:cxn modelId="{640E2811-D48A-4144-8409-7913EF719FBC}" type="presOf" srcId="{51F79391-9481-42AF-AFAA-CB15BDF2B2D3}" destId="{3952B695-C7A5-462A-93F9-170DF3D3B11C}" srcOrd="0" destOrd="0" presId="urn:microsoft.com/office/officeart/2005/8/layout/process4"/>
    <dgm:cxn modelId="{0B3D5EE9-C987-4680-9327-C00FC6ED0F19}" type="presOf" srcId="{F8AA3E7D-5B5F-4F73-A568-51BFB626F742}" destId="{9C856397-47E4-4F83-BFF6-A19335FF21F3}" srcOrd="0" destOrd="0" presId="urn:microsoft.com/office/officeart/2005/8/layout/process4"/>
    <dgm:cxn modelId="{AE71DF3B-0609-49FD-A527-31CE78983E18}" type="presOf" srcId="{2605697A-D97F-4AC2-9915-9622D7008AEF}" destId="{2BFD7399-328F-44BE-8267-83226CB3EAD2}"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050C27BA-61D4-4192-A22D-613F1D163101}" type="presOf" srcId="{AE0168C8-C913-4FEF-8985-0F87B25BB73F}" destId="{D4B4EB3F-A097-42F4-9722-83D4F29EC6D5}" srcOrd="0" destOrd="0" presId="urn:microsoft.com/office/officeart/2005/8/layout/process4"/>
    <dgm:cxn modelId="{4BA162F5-AB3B-493D-8EC5-094A07A26952}" type="presOf" srcId="{F74E2776-067E-422A-8763-5CA852527945}" destId="{323D6171-DFCA-4E68-BF67-69DD5615B276}" srcOrd="1" destOrd="0" presId="urn:microsoft.com/office/officeart/2005/8/layout/process4"/>
    <dgm:cxn modelId="{A1D978B3-A4C6-4644-8D01-3811B89563CC}" type="presOf" srcId="{F74E2776-067E-422A-8763-5CA852527945}" destId="{0FC8E090-D0B8-4BA6-813E-6855EE5C0CC5}" srcOrd="0" destOrd="0" presId="urn:microsoft.com/office/officeart/2005/8/layout/process4"/>
    <dgm:cxn modelId="{7C8A41F2-7D30-45A4-8BAB-4F6E996D4D42}" type="presOf" srcId="{BF12C7F7-78E3-4BE3-9FDE-83B91518F044}" destId="{49D70D65-6EFB-459F-9661-BFCD6EAF256D}" srcOrd="0" destOrd="0" presId="urn:microsoft.com/office/officeart/2005/8/layout/process4"/>
    <dgm:cxn modelId="{87B49F80-677A-4AB4-8513-15A40824D50B}" srcId="{F74E2776-067E-422A-8763-5CA852527945}" destId="{5F884BF7-5910-4AB3-AB84-17A31F873E32}" srcOrd="0" destOrd="0" parTransId="{639809D6-75A9-4612-A0BD-F2A10AA4CB3B}" sibTransId="{AB14BE4F-662B-47FA-932A-C2154133533B}"/>
    <dgm:cxn modelId="{3B20A7A3-41B5-440C-806F-96F2771C9E47}" type="presOf" srcId="{77D101C8-DF59-4CE1-BB2A-2F5671728022}" destId="{5182D82B-4881-4163-B3D9-E343C5FB5B66}" srcOrd="0" destOrd="0" presId="urn:microsoft.com/office/officeart/2005/8/layout/process4"/>
    <dgm:cxn modelId="{5F2C7457-2F46-4822-9296-53677DC89AD7}" type="presParOf" srcId="{75604E76-CB61-4631-A17A-FFE91DF4ADF7}" destId="{A245EC50-95E2-488C-90FD-DB38C2709394}" srcOrd="0" destOrd="0" presId="urn:microsoft.com/office/officeart/2005/8/layout/process4"/>
    <dgm:cxn modelId="{286B6620-7ACE-4288-9FE9-E8893BF504F5}" type="presParOf" srcId="{A245EC50-95E2-488C-90FD-DB38C2709394}" destId="{0FC8E090-D0B8-4BA6-813E-6855EE5C0CC5}" srcOrd="0" destOrd="0" presId="urn:microsoft.com/office/officeart/2005/8/layout/process4"/>
    <dgm:cxn modelId="{07837F8B-984A-4DD3-8FBF-9B8226D4D69E}" type="presParOf" srcId="{A245EC50-95E2-488C-90FD-DB38C2709394}" destId="{323D6171-DFCA-4E68-BF67-69DD5615B276}" srcOrd="1" destOrd="0" presId="urn:microsoft.com/office/officeart/2005/8/layout/process4"/>
    <dgm:cxn modelId="{42A6C185-4836-4D13-A418-DCA6FAE7ECAB}" type="presParOf" srcId="{A245EC50-95E2-488C-90FD-DB38C2709394}" destId="{36B8DD4C-7A25-4BFD-B12F-858784C28871}" srcOrd="2" destOrd="0" presId="urn:microsoft.com/office/officeart/2005/8/layout/process4"/>
    <dgm:cxn modelId="{D533020B-849A-4AB1-AE4C-0D6929626AD3}" type="presParOf" srcId="{36B8DD4C-7A25-4BFD-B12F-858784C28871}" destId="{5A7AA05D-4F40-434C-B68B-FF6A733128B6}" srcOrd="0" destOrd="0" presId="urn:microsoft.com/office/officeart/2005/8/layout/process4"/>
    <dgm:cxn modelId="{9E1CDC5A-DA1E-45BB-9FA7-28864A8D2BC6}" type="presParOf" srcId="{36B8DD4C-7A25-4BFD-B12F-858784C28871}" destId="{4994D192-CC7F-4FB7-9B52-B9676A9B2F1F}" srcOrd="1" destOrd="0" presId="urn:microsoft.com/office/officeart/2005/8/layout/process4"/>
    <dgm:cxn modelId="{6EEE976F-D2DC-4DDA-853A-68A6BD5BE459}" type="presParOf" srcId="{36B8DD4C-7A25-4BFD-B12F-858784C28871}" destId="{32176689-65CC-467F-B1F4-4E11A6B26544}" srcOrd="2" destOrd="0" presId="urn:microsoft.com/office/officeart/2005/8/layout/process4"/>
    <dgm:cxn modelId="{27D786A1-BB45-4C24-960B-912BC5F8CD19}" type="presParOf" srcId="{36B8DD4C-7A25-4BFD-B12F-858784C28871}" destId="{49D70D65-6EFB-459F-9661-BFCD6EAF256D}" srcOrd="3" destOrd="0" presId="urn:microsoft.com/office/officeart/2005/8/layout/process4"/>
    <dgm:cxn modelId="{E9BCFBB4-1D76-491E-8E44-F89DDE7F9279}" type="presParOf" srcId="{36B8DD4C-7A25-4BFD-B12F-858784C28871}" destId="{0F640987-C507-4A4B-A4B0-23CDEB1EF320}" srcOrd="4" destOrd="0" presId="urn:microsoft.com/office/officeart/2005/8/layout/process4"/>
    <dgm:cxn modelId="{B5BEE767-D4DE-4FA5-880E-E9A4FA94C94C}" type="presParOf" srcId="{36B8DD4C-7A25-4BFD-B12F-858784C28871}" destId="{135934B4-1168-42EA-833A-BC051B1F446E}" srcOrd="5" destOrd="0" presId="urn:microsoft.com/office/officeart/2005/8/layout/process4"/>
    <dgm:cxn modelId="{7D36C909-D6B6-4766-96C9-597FC2458154}" type="presParOf" srcId="{75604E76-CB61-4631-A17A-FFE91DF4ADF7}" destId="{47FBD389-10A2-4248-B080-BC91C1B48CB1}" srcOrd="1" destOrd="0" presId="urn:microsoft.com/office/officeart/2005/8/layout/process4"/>
    <dgm:cxn modelId="{31C04A7B-AC7C-4FB8-BC05-2D7DC887FD07}" type="presParOf" srcId="{75604E76-CB61-4631-A17A-FFE91DF4ADF7}" destId="{BAEB28C7-D9A1-4A13-93DE-C9C3AD6EDF47}" srcOrd="2" destOrd="0" presId="urn:microsoft.com/office/officeart/2005/8/layout/process4"/>
    <dgm:cxn modelId="{29907EC7-1080-443D-97F9-170767582707}" type="presParOf" srcId="{BAEB28C7-D9A1-4A13-93DE-C9C3AD6EDF47}" destId="{9C856397-47E4-4F83-BFF6-A19335FF21F3}" srcOrd="0" destOrd="0" presId="urn:microsoft.com/office/officeart/2005/8/layout/process4"/>
    <dgm:cxn modelId="{478DFBB5-A44D-4773-BDA0-864C702315A9}" type="presParOf" srcId="{BAEB28C7-D9A1-4A13-93DE-C9C3AD6EDF47}" destId="{37150EE7-E18E-4301-A4C6-33F20178289E}" srcOrd="1" destOrd="0" presId="urn:microsoft.com/office/officeart/2005/8/layout/process4"/>
    <dgm:cxn modelId="{F12B493A-6F27-4CED-B1A3-A81FF7D1CFFB}" type="presParOf" srcId="{BAEB28C7-D9A1-4A13-93DE-C9C3AD6EDF47}" destId="{F302E6BD-1D0F-4B47-8D12-A425DDB4D5D9}" srcOrd="2" destOrd="0" presId="urn:microsoft.com/office/officeart/2005/8/layout/process4"/>
    <dgm:cxn modelId="{D739C0E7-3C8D-4764-AE94-19377B38D984}" type="presParOf" srcId="{F302E6BD-1D0F-4B47-8D12-A425DDB4D5D9}" destId="{328EAB71-32AA-4DC4-AEF3-CB537D3AF6A6}" srcOrd="0" destOrd="0" presId="urn:microsoft.com/office/officeart/2005/8/layout/process4"/>
    <dgm:cxn modelId="{E9C597B7-2CC5-4DBD-9746-0FB6E07EB397}" type="presParOf" srcId="{F302E6BD-1D0F-4B47-8D12-A425DDB4D5D9}" destId="{5182D82B-4881-4163-B3D9-E343C5FB5B66}" srcOrd="1" destOrd="0" presId="urn:microsoft.com/office/officeart/2005/8/layout/process4"/>
    <dgm:cxn modelId="{D69EAB20-1CF2-4800-BCA4-DE74A22E15FF}" type="presParOf" srcId="{F302E6BD-1D0F-4B47-8D12-A425DDB4D5D9}" destId="{D4B4EB3F-A097-42F4-9722-83D4F29EC6D5}" srcOrd="2" destOrd="0" presId="urn:microsoft.com/office/officeart/2005/8/layout/process4"/>
    <dgm:cxn modelId="{EED28699-B450-4AAD-82B8-466577AB17EA}" type="presParOf" srcId="{F302E6BD-1D0F-4B47-8D12-A425DDB4D5D9}" destId="{2BFD7399-328F-44BE-8267-83226CB3EAD2}" srcOrd="3" destOrd="0" presId="urn:microsoft.com/office/officeart/2005/8/layout/process4"/>
    <dgm:cxn modelId="{D1A51159-0350-47A8-B560-BCF8CAE6B35D}" type="presParOf" srcId="{F302E6BD-1D0F-4B47-8D12-A425DDB4D5D9}" destId="{3952B695-C7A5-462A-93F9-170DF3D3B11C}" srcOrd="4" destOrd="0" presId="urn:microsoft.com/office/officeart/2005/8/layout/process4"/>
    <dgm:cxn modelId="{CC873D74-57BF-4CE8-B1AA-D2E3C5BAF920}"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D8077-3813-4DD5-9A23-B40D6503E7F3}">
      <dsp:nvSpPr>
        <dsp:cNvPr id="0" name=""/>
        <dsp:cNvSpPr/>
      </dsp:nvSpPr>
      <dsp:spPr>
        <a:xfrm>
          <a:off x="538891" y="1143075"/>
          <a:ext cx="1986080" cy="993040"/>
        </a:xfrm>
        <a:prstGeom prst="roundRect">
          <a:avLst>
            <a:gd name="adj" fmla="val 10000"/>
          </a:avLst>
        </a:prstGeom>
        <a:solidFill>
          <a:schemeClr val="accent3">
            <a:shade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API App Access</a:t>
          </a:r>
          <a:endParaRPr lang="en-US" sz="2400" kern="1200" dirty="0"/>
        </a:p>
      </dsp:txBody>
      <dsp:txXfrm>
        <a:off x="567976" y="1172160"/>
        <a:ext cx="1927910" cy="934870"/>
      </dsp:txXfrm>
    </dsp:sp>
    <dsp:sp modelId="{C92D0791-CEE8-42BC-9FBD-457D4E11D083}">
      <dsp:nvSpPr>
        <dsp:cNvPr id="0" name=""/>
        <dsp:cNvSpPr/>
      </dsp:nvSpPr>
      <dsp:spPr>
        <a:xfrm rot="18289469">
          <a:off x="2226616" y="1048382"/>
          <a:ext cx="1391142" cy="40429"/>
        </a:xfrm>
        <a:custGeom>
          <a:avLst/>
          <a:gdLst/>
          <a:ahLst/>
          <a:cxnLst/>
          <a:rect l="0" t="0" r="0" b="0"/>
          <a:pathLst>
            <a:path>
              <a:moveTo>
                <a:pt x="0" y="20214"/>
              </a:moveTo>
              <a:lnTo>
                <a:pt x="1391142" y="20214"/>
              </a:lnTo>
            </a:path>
          </a:pathLst>
        </a:custGeom>
        <a:noFill/>
        <a:ln w="10795"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90000"/>
            </a:lnSpc>
            <a:spcBef>
              <a:spcPct val="0"/>
            </a:spcBef>
            <a:spcAft>
              <a:spcPct val="35000"/>
            </a:spcAft>
          </a:pPr>
          <a:endParaRPr lang="en-US" sz="400" kern="1200"/>
        </a:p>
      </dsp:txBody>
      <dsp:txXfrm>
        <a:off x="2887408" y="1033818"/>
        <a:ext cx="69557" cy="69557"/>
      </dsp:txXfrm>
    </dsp:sp>
    <dsp:sp modelId="{44ED3241-97B6-4C36-9FD3-13CFD565E0B1}">
      <dsp:nvSpPr>
        <dsp:cNvPr id="0" name=""/>
        <dsp:cNvSpPr/>
      </dsp:nvSpPr>
      <dsp:spPr>
        <a:xfrm>
          <a:off x="3319403" y="1079"/>
          <a:ext cx="1986080" cy="993040"/>
        </a:xfrm>
        <a:prstGeom prst="roundRect">
          <a:avLst>
            <a:gd name="adj" fmla="val 10000"/>
          </a:avLst>
        </a:prstGeom>
        <a:solidFill>
          <a:schemeClr val="accent3">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Azure Active Directory</a:t>
          </a:r>
          <a:endParaRPr lang="en-US" sz="2400" kern="1200" dirty="0"/>
        </a:p>
      </dsp:txBody>
      <dsp:txXfrm>
        <a:off x="3348488" y="30164"/>
        <a:ext cx="1927910" cy="934870"/>
      </dsp:txXfrm>
    </dsp:sp>
    <dsp:sp modelId="{9C859DF3-555F-4867-BC10-0A81225A8F4A}">
      <dsp:nvSpPr>
        <dsp:cNvPr id="0" name=""/>
        <dsp:cNvSpPr/>
      </dsp:nvSpPr>
      <dsp:spPr>
        <a:xfrm>
          <a:off x="2524971" y="1619380"/>
          <a:ext cx="794432" cy="40429"/>
        </a:xfrm>
        <a:custGeom>
          <a:avLst/>
          <a:gdLst/>
          <a:ahLst/>
          <a:cxnLst/>
          <a:rect l="0" t="0" r="0" b="0"/>
          <a:pathLst>
            <a:path>
              <a:moveTo>
                <a:pt x="0" y="20214"/>
              </a:moveTo>
              <a:lnTo>
                <a:pt x="794432" y="20214"/>
              </a:lnTo>
            </a:path>
          </a:pathLst>
        </a:custGeom>
        <a:noFill/>
        <a:ln w="10795"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90000"/>
            </a:lnSpc>
            <a:spcBef>
              <a:spcPct val="0"/>
            </a:spcBef>
            <a:spcAft>
              <a:spcPct val="35000"/>
            </a:spcAft>
          </a:pPr>
          <a:endParaRPr lang="en-US" sz="400" kern="1200"/>
        </a:p>
      </dsp:txBody>
      <dsp:txXfrm>
        <a:off x="2902326" y="1619734"/>
        <a:ext cx="39721" cy="39721"/>
      </dsp:txXfrm>
    </dsp:sp>
    <dsp:sp modelId="{98014FC4-FCB5-43F0-9C47-6954F4392CA3}">
      <dsp:nvSpPr>
        <dsp:cNvPr id="0" name=""/>
        <dsp:cNvSpPr/>
      </dsp:nvSpPr>
      <dsp:spPr>
        <a:xfrm>
          <a:off x="3319403" y="1143075"/>
          <a:ext cx="1986080" cy="993040"/>
        </a:xfrm>
        <a:prstGeom prst="roundRect">
          <a:avLst>
            <a:gd name="adj" fmla="val 10000"/>
          </a:avLst>
        </a:prstGeom>
        <a:solidFill>
          <a:schemeClr val="accent3">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Microsoft Account</a:t>
          </a:r>
          <a:endParaRPr lang="en-US" sz="2400" kern="1200" dirty="0"/>
        </a:p>
      </dsp:txBody>
      <dsp:txXfrm>
        <a:off x="3348488" y="1172160"/>
        <a:ext cx="1927910" cy="934870"/>
      </dsp:txXfrm>
    </dsp:sp>
    <dsp:sp modelId="{AE6513DC-5D58-4D29-95AB-AF57DCDAB052}">
      <dsp:nvSpPr>
        <dsp:cNvPr id="0" name=""/>
        <dsp:cNvSpPr/>
      </dsp:nvSpPr>
      <dsp:spPr>
        <a:xfrm rot="3310531">
          <a:off x="2226616" y="2190378"/>
          <a:ext cx="1391142" cy="40429"/>
        </a:xfrm>
        <a:custGeom>
          <a:avLst/>
          <a:gdLst/>
          <a:ahLst/>
          <a:cxnLst/>
          <a:rect l="0" t="0" r="0" b="0"/>
          <a:pathLst>
            <a:path>
              <a:moveTo>
                <a:pt x="0" y="20214"/>
              </a:moveTo>
              <a:lnTo>
                <a:pt x="1391142" y="20214"/>
              </a:lnTo>
            </a:path>
          </a:pathLst>
        </a:custGeom>
        <a:noFill/>
        <a:ln w="10795"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90000"/>
            </a:lnSpc>
            <a:spcBef>
              <a:spcPct val="0"/>
            </a:spcBef>
            <a:spcAft>
              <a:spcPct val="35000"/>
            </a:spcAft>
          </a:pPr>
          <a:endParaRPr lang="en-US" sz="400" kern="1200"/>
        </a:p>
      </dsp:txBody>
      <dsp:txXfrm>
        <a:off x="2887408" y="2175814"/>
        <a:ext cx="69557" cy="69557"/>
      </dsp:txXfrm>
    </dsp:sp>
    <dsp:sp modelId="{DA302504-5876-4651-B913-5774CFCBF376}">
      <dsp:nvSpPr>
        <dsp:cNvPr id="0" name=""/>
        <dsp:cNvSpPr/>
      </dsp:nvSpPr>
      <dsp:spPr>
        <a:xfrm>
          <a:off x="3319403" y="2285071"/>
          <a:ext cx="1986080" cy="993040"/>
        </a:xfrm>
        <a:prstGeom prst="roundRect">
          <a:avLst>
            <a:gd name="adj" fmla="val 10000"/>
          </a:avLst>
        </a:prstGeom>
        <a:solidFill>
          <a:schemeClr val="accent3">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Social Identities</a:t>
          </a:r>
          <a:endParaRPr lang="en-US" sz="2400" kern="1200" dirty="0"/>
        </a:p>
      </dsp:txBody>
      <dsp:txXfrm>
        <a:off x="3348488" y="2314156"/>
        <a:ext cx="1927910" cy="934870"/>
      </dsp:txXfrm>
    </dsp:sp>
    <dsp:sp modelId="{321AA517-797D-43C5-931A-58F4A3C178A3}">
      <dsp:nvSpPr>
        <dsp:cNvPr id="0" name=""/>
        <dsp:cNvSpPr/>
      </dsp:nvSpPr>
      <dsp:spPr>
        <a:xfrm rot="18289469">
          <a:off x="5007128" y="2190378"/>
          <a:ext cx="1391142" cy="40429"/>
        </a:xfrm>
        <a:custGeom>
          <a:avLst/>
          <a:gdLst/>
          <a:ahLst/>
          <a:cxnLst/>
          <a:rect l="0" t="0" r="0" b="0"/>
          <a:pathLst>
            <a:path>
              <a:moveTo>
                <a:pt x="0" y="20214"/>
              </a:moveTo>
              <a:lnTo>
                <a:pt x="1391142" y="20214"/>
              </a:lnTo>
            </a:path>
          </a:pathLst>
        </a:custGeom>
        <a:noFill/>
        <a:ln w="10795" cap="flat" cmpd="sng" algn="ctr">
          <a:solidFill>
            <a:schemeClr val="accent3">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90000"/>
            </a:lnSpc>
            <a:spcBef>
              <a:spcPct val="0"/>
            </a:spcBef>
            <a:spcAft>
              <a:spcPct val="35000"/>
            </a:spcAft>
          </a:pPr>
          <a:endParaRPr lang="en-US" sz="400" kern="1200"/>
        </a:p>
      </dsp:txBody>
      <dsp:txXfrm>
        <a:off x="5667921" y="2175814"/>
        <a:ext cx="69557" cy="69557"/>
      </dsp:txXfrm>
    </dsp:sp>
    <dsp:sp modelId="{BD24C5B0-6BB3-4984-84E8-2B1038DEB995}">
      <dsp:nvSpPr>
        <dsp:cNvPr id="0" name=""/>
        <dsp:cNvSpPr/>
      </dsp:nvSpPr>
      <dsp:spPr>
        <a:xfrm>
          <a:off x="6099915" y="1143075"/>
          <a:ext cx="1986080" cy="993040"/>
        </a:xfrm>
        <a:prstGeom prst="roundRect">
          <a:avLst>
            <a:gd name="adj" fmla="val 10000"/>
          </a:avLst>
        </a:prstGeom>
        <a:solidFill>
          <a:schemeClr val="accent3">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Facebook</a:t>
          </a:r>
          <a:endParaRPr lang="en-US" sz="2400" kern="1200" dirty="0"/>
        </a:p>
      </dsp:txBody>
      <dsp:txXfrm>
        <a:off x="6129000" y="1172160"/>
        <a:ext cx="1927910" cy="934870"/>
      </dsp:txXfrm>
    </dsp:sp>
    <dsp:sp modelId="{11A68311-D636-452B-9472-9752ED0EE348}">
      <dsp:nvSpPr>
        <dsp:cNvPr id="0" name=""/>
        <dsp:cNvSpPr/>
      </dsp:nvSpPr>
      <dsp:spPr>
        <a:xfrm>
          <a:off x="5305483" y="2761376"/>
          <a:ext cx="794432" cy="40429"/>
        </a:xfrm>
        <a:custGeom>
          <a:avLst/>
          <a:gdLst/>
          <a:ahLst/>
          <a:cxnLst/>
          <a:rect l="0" t="0" r="0" b="0"/>
          <a:pathLst>
            <a:path>
              <a:moveTo>
                <a:pt x="0" y="20214"/>
              </a:moveTo>
              <a:lnTo>
                <a:pt x="794432" y="20214"/>
              </a:lnTo>
            </a:path>
          </a:pathLst>
        </a:custGeom>
        <a:noFill/>
        <a:ln w="10795" cap="flat" cmpd="sng" algn="ctr">
          <a:solidFill>
            <a:schemeClr val="accent3">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90000"/>
            </a:lnSpc>
            <a:spcBef>
              <a:spcPct val="0"/>
            </a:spcBef>
            <a:spcAft>
              <a:spcPct val="35000"/>
            </a:spcAft>
          </a:pPr>
          <a:endParaRPr lang="en-US" sz="400" kern="1200"/>
        </a:p>
      </dsp:txBody>
      <dsp:txXfrm>
        <a:off x="5682838" y="2761730"/>
        <a:ext cx="39721" cy="39721"/>
      </dsp:txXfrm>
    </dsp:sp>
    <dsp:sp modelId="{66188C5E-9025-4253-B13B-44D2F49A6926}">
      <dsp:nvSpPr>
        <dsp:cNvPr id="0" name=""/>
        <dsp:cNvSpPr/>
      </dsp:nvSpPr>
      <dsp:spPr>
        <a:xfrm>
          <a:off x="6099915" y="2285071"/>
          <a:ext cx="1986080" cy="993040"/>
        </a:xfrm>
        <a:prstGeom prst="roundRect">
          <a:avLst>
            <a:gd name="adj" fmla="val 10000"/>
          </a:avLst>
        </a:prstGeom>
        <a:solidFill>
          <a:schemeClr val="accent3">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Google</a:t>
          </a:r>
          <a:endParaRPr lang="en-US" sz="2400" kern="1200" dirty="0"/>
        </a:p>
      </dsp:txBody>
      <dsp:txXfrm>
        <a:off x="6129000" y="2314156"/>
        <a:ext cx="1927910" cy="934870"/>
      </dsp:txXfrm>
    </dsp:sp>
    <dsp:sp modelId="{E08B0598-F227-4928-A2C5-973D98C75038}">
      <dsp:nvSpPr>
        <dsp:cNvPr id="0" name=""/>
        <dsp:cNvSpPr/>
      </dsp:nvSpPr>
      <dsp:spPr>
        <a:xfrm rot="3310531">
          <a:off x="5007128" y="3332374"/>
          <a:ext cx="1391142" cy="40429"/>
        </a:xfrm>
        <a:custGeom>
          <a:avLst/>
          <a:gdLst/>
          <a:ahLst/>
          <a:cxnLst/>
          <a:rect l="0" t="0" r="0" b="0"/>
          <a:pathLst>
            <a:path>
              <a:moveTo>
                <a:pt x="0" y="20214"/>
              </a:moveTo>
              <a:lnTo>
                <a:pt x="1391142" y="20214"/>
              </a:lnTo>
            </a:path>
          </a:pathLst>
        </a:custGeom>
        <a:noFill/>
        <a:ln w="10795" cap="flat" cmpd="sng" algn="ctr">
          <a:solidFill>
            <a:schemeClr val="accent3">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77800">
            <a:lnSpc>
              <a:spcPct val="90000"/>
            </a:lnSpc>
            <a:spcBef>
              <a:spcPct val="0"/>
            </a:spcBef>
            <a:spcAft>
              <a:spcPct val="35000"/>
            </a:spcAft>
          </a:pPr>
          <a:endParaRPr lang="en-US" sz="400" kern="1200"/>
        </a:p>
      </dsp:txBody>
      <dsp:txXfrm>
        <a:off x="5667921" y="3317810"/>
        <a:ext cx="69557" cy="69557"/>
      </dsp:txXfrm>
    </dsp:sp>
    <dsp:sp modelId="{A2D28B08-988D-4769-8602-582D629E8614}">
      <dsp:nvSpPr>
        <dsp:cNvPr id="0" name=""/>
        <dsp:cNvSpPr/>
      </dsp:nvSpPr>
      <dsp:spPr>
        <a:xfrm>
          <a:off x="6099915" y="3427067"/>
          <a:ext cx="1986080" cy="993040"/>
        </a:xfrm>
        <a:prstGeom prst="roundRect">
          <a:avLst>
            <a:gd name="adj" fmla="val 10000"/>
          </a:avLst>
        </a:prstGeom>
        <a:solidFill>
          <a:schemeClr val="accent3">
            <a:tint val="99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Twitter</a:t>
          </a:r>
          <a:endParaRPr lang="en-US" sz="2400" kern="1200" dirty="0"/>
        </a:p>
      </dsp:txBody>
      <dsp:txXfrm>
        <a:off x="6129000" y="3456152"/>
        <a:ext cx="1927910" cy="9348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bg1"/>
              </a:solidFill>
            </a:rPr>
            <a:t>Consume APIs</a:t>
          </a:r>
          <a:endParaRPr lang="en-US" sz="3000" kern="1200" dirty="0">
            <a:solidFill>
              <a:schemeClr val="bg1"/>
            </a:solidFill>
          </a:endParaRP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Authentication, </a:t>
          </a:r>
          <a:br>
            <a:rPr lang="en-US" sz="1400" kern="1200" dirty="0" smtClean="0">
              <a:solidFill>
                <a:schemeClr val="tx2"/>
              </a:solidFill>
            </a:rPr>
          </a:br>
          <a:r>
            <a:rPr lang="en-US" sz="1400" kern="1200" dirty="0" smtClean="0">
              <a:solidFill>
                <a:schemeClr val="tx2"/>
              </a:solidFill>
            </a:rPr>
            <a:t>built-in to mobile and web SDKs</a:t>
          </a:r>
          <a:endParaRPr lang="en-US" sz="1400" kern="1200" dirty="0">
            <a:solidFill>
              <a:schemeClr val="tx2"/>
            </a:solidFill>
          </a:endParaRP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SSO, </a:t>
          </a:r>
          <a:br>
            <a:rPr lang="en-US" sz="1400" kern="1200" dirty="0" smtClean="0">
              <a:solidFill>
                <a:schemeClr val="tx2"/>
              </a:solidFill>
            </a:rPr>
          </a:br>
          <a:r>
            <a:rPr lang="en-US" sz="1400" kern="1200" dirty="0" smtClean="0">
              <a:solidFill>
                <a:schemeClr val="tx2"/>
              </a:solidFill>
            </a:rPr>
            <a:t>handled by server</a:t>
          </a:r>
          <a:endParaRPr lang="en-US" sz="1400" kern="1200" dirty="0">
            <a:solidFill>
              <a:schemeClr val="tx2"/>
            </a:solidFill>
          </a:endParaRP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SDK generation</a:t>
          </a:r>
          <a:endParaRPr lang="en-US" sz="1400" kern="1200" dirty="0">
            <a:solidFill>
              <a:schemeClr val="tx2"/>
            </a:solidFill>
          </a:endParaRP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API discovery</a:t>
          </a:r>
          <a:endParaRPr lang="en-US" sz="1400" kern="1200" dirty="0">
            <a:solidFill>
              <a:schemeClr val="tx2"/>
            </a:solidFill>
          </a:endParaRP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Gallery – public &amp; organization</a:t>
          </a:r>
          <a:endParaRPr lang="en-US" sz="1400" kern="1200" dirty="0">
            <a:solidFill>
              <a:schemeClr val="tx2"/>
            </a:solidFill>
          </a:endParaRP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bg1"/>
              </a:solidFill>
            </a:rPr>
            <a:t>Build your API</a:t>
          </a:r>
          <a:endParaRPr lang="en-US" sz="3000" kern="1200" dirty="0">
            <a:solidFill>
              <a:schemeClr val="bg1"/>
            </a:solidFill>
          </a:endParaRP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Web Apps++: Bring you API as is in your language of choice</a:t>
          </a:r>
          <a:endParaRPr lang="en-US" sz="1400" kern="1200" dirty="0">
            <a:solidFill>
              <a:schemeClr val="tx2"/>
            </a:solidFill>
          </a:endParaRP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Simple access control</a:t>
          </a:r>
          <a:endParaRPr lang="en-US" sz="1400" kern="1200" dirty="0">
            <a:solidFill>
              <a:schemeClr val="tx2"/>
            </a:solidFill>
          </a:endParaRP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SSO</a:t>
          </a:r>
          <a:endParaRPr lang="en-US" sz="1400" kern="1200" dirty="0">
            <a:solidFill>
              <a:schemeClr val="tx2"/>
            </a:solidFill>
          </a:endParaRP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Metadata contract</a:t>
          </a:r>
          <a:endParaRPr lang="en-US" sz="1400" kern="1200" dirty="0">
            <a:solidFill>
              <a:schemeClr val="tx2"/>
            </a:solidFill>
          </a:endParaRP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Microservice style</a:t>
          </a:r>
          <a:endParaRPr lang="en-US" sz="1400" kern="1200" dirty="0">
            <a:solidFill>
              <a:schemeClr val="tx2"/>
            </a:solidFill>
          </a:endParaRP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Expose enterprise APIs</a:t>
          </a:r>
          <a:endParaRPr lang="en-US" sz="1400" kern="1200" dirty="0">
            <a:solidFill>
              <a:schemeClr val="tx2"/>
            </a:solidFill>
          </a:endParaRP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5/18/2015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493674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5/18/2015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8185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911937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904981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906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548569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486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1112522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10" name="Content Placeholder 9"/>
          <p:cNvSpPr>
            <a:spLocks noGrp="1"/>
          </p:cNvSpPr>
          <p:nvPr>
            <p:ph sz="quarter" idx="11" hasCustomPrompt="1"/>
          </p:nvPr>
        </p:nvSpPr>
        <p:spPr>
          <a:xfrm>
            <a:off x="274638" y="1428750"/>
            <a:ext cx="9875837" cy="692150"/>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600"/>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95445"/>
          </a:xfrm>
          <a:prstGeom prst="rect">
            <a:avLst/>
          </a:prstGeo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88303154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 id="2147483774"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image" Target="../media/image32.emf"/><Relationship Id="rId1" Type="http://schemas.openxmlformats.org/officeDocument/2006/relationships/slideLayout" Target="../slideLayouts/slideLayout26.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11.xml.rels><?xml version="1.0" encoding="UTF-8" standalone="yes"?>
<Relationships xmlns="http://schemas.openxmlformats.org/package/2006/relationships"><Relationship Id="rId8" Type="http://schemas.openxmlformats.org/officeDocument/2006/relationships/image" Target="../media/image44.emf"/><Relationship Id="rId13"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43.emf"/><Relationship Id="rId12" Type="http://schemas.openxmlformats.org/officeDocument/2006/relationships/image" Target="../media/image37.emf"/><Relationship Id="rId2" Type="http://schemas.openxmlformats.org/officeDocument/2006/relationships/image" Target="../media/image32.emf"/><Relationship Id="rId16" Type="http://schemas.openxmlformats.org/officeDocument/2006/relationships/image" Target="../media/image41.emf"/><Relationship Id="rId1" Type="http://schemas.openxmlformats.org/officeDocument/2006/relationships/slideLayout" Target="../slideLayouts/slideLayout26.xml"/><Relationship Id="rId6" Type="http://schemas.openxmlformats.org/officeDocument/2006/relationships/image" Target="../media/image35.emf"/><Relationship Id="rId11" Type="http://schemas.openxmlformats.org/officeDocument/2006/relationships/image" Target="../media/image36.emf"/><Relationship Id="rId5" Type="http://schemas.openxmlformats.org/officeDocument/2006/relationships/image" Target="../media/image34.emf"/><Relationship Id="rId15" Type="http://schemas.openxmlformats.org/officeDocument/2006/relationships/image" Target="../media/image40.emf"/><Relationship Id="rId10" Type="http://schemas.openxmlformats.org/officeDocument/2006/relationships/image" Target="../media/image46.emf"/><Relationship Id="rId4" Type="http://schemas.openxmlformats.org/officeDocument/2006/relationships/image" Target="../media/image42.emf"/><Relationship Id="rId9" Type="http://schemas.openxmlformats.org/officeDocument/2006/relationships/image" Target="../media/image45.emf"/><Relationship Id="rId14" Type="http://schemas.openxmlformats.org/officeDocument/2006/relationships/image" Target="../media/image39.emf"/></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emf"/><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31.png"/><Relationship Id="rId5" Type="http://schemas.openxmlformats.org/officeDocument/2006/relationships/image" Target="../media/image26.emf"/><Relationship Id="rId10" Type="http://schemas.openxmlformats.org/officeDocument/2006/relationships/image" Target="../media/image30.emf"/><Relationship Id="rId4" Type="http://schemas.openxmlformats.org/officeDocument/2006/relationships/image" Target="../media/image25.emf"/><Relationship Id="rId9" Type="http://schemas.openxmlformats.org/officeDocument/2006/relationships/image" Target="../media/image2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image" Target="../media/image51.emf"/><Relationship Id="rId3" Type="http://schemas.openxmlformats.org/officeDocument/2006/relationships/image" Target="../media/image32.emf"/><Relationship Id="rId7" Type="http://schemas.openxmlformats.org/officeDocument/2006/relationships/image" Target="../media/image36.emf"/><Relationship Id="rId12" Type="http://schemas.openxmlformats.org/officeDocument/2006/relationships/image" Target="../media/image50.emf"/><Relationship Id="rId2" Type="http://schemas.openxmlformats.org/officeDocument/2006/relationships/image" Target="../media/image47.emf"/><Relationship Id="rId1" Type="http://schemas.openxmlformats.org/officeDocument/2006/relationships/slideLayout" Target="../slideLayouts/slideLayout26.xml"/><Relationship Id="rId6" Type="http://schemas.openxmlformats.org/officeDocument/2006/relationships/image" Target="../media/image37.emf"/><Relationship Id="rId11" Type="http://schemas.openxmlformats.org/officeDocument/2006/relationships/image" Target="../media/image49.emf"/><Relationship Id="rId5" Type="http://schemas.openxmlformats.org/officeDocument/2006/relationships/image" Target="../media/image34.emf"/><Relationship Id="rId15" Type="http://schemas.openxmlformats.org/officeDocument/2006/relationships/image" Target="../media/image52.emf"/><Relationship Id="rId10" Type="http://schemas.openxmlformats.org/officeDocument/2006/relationships/image" Target="../media/image48.emf"/><Relationship Id="rId4" Type="http://schemas.openxmlformats.org/officeDocument/2006/relationships/image" Target="../media/image33.emf"/><Relationship Id="rId9" Type="http://schemas.openxmlformats.org/officeDocument/2006/relationships/image" Target="../media/image39.emf"/><Relationship Id="rId14" Type="http://schemas.openxmlformats.org/officeDocument/2006/relationships/image" Target="../media/image4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hyperlink" Target="http://swagger.io/" TargetMode="Externa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image" Target="../media/image39.emf"/><Relationship Id="rId18" Type="http://schemas.openxmlformats.org/officeDocument/2006/relationships/image" Target="../media/image63.emf"/><Relationship Id="rId3" Type="http://schemas.openxmlformats.org/officeDocument/2006/relationships/image" Target="../media/image57.emf"/><Relationship Id="rId21" Type="http://schemas.openxmlformats.org/officeDocument/2006/relationships/image" Target="../media/image66.emf"/><Relationship Id="rId7" Type="http://schemas.openxmlformats.org/officeDocument/2006/relationships/image" Target="../media/image58.emf"/><Relationship Id="rId12" Type="http://schemas.openxmlformats.org/officeDocument/2006/relationships/image" Target="../media/image38.emf"/><Relationship Id="rId17" Type="http://schemas.openxmlformats.org/officeDocument/2006/relationships/image" Target="../media/image62.emf"/><Relationship Id="rId2" Type="http://schemas.openxmlformats.org/officeDocument/2006/relationships/image" Target="../media/image32.emf"/><Relationship Id="rId16" Type="http://schemas.openxmlformats.org/officeDocument/2006/relationships/image" Target="../media/image61.emf"/><Relationship Id="rId20" Type="http://schemas.openxmlformats.org/officeDocument/2006/relationships/image" Target="../media/image65.emf"/><Relationship Id="rId1" Type="http://schemas.openxmlformats.org/officeDocument/2006/relationships/slideLayout" Target="../slideLayouts/slideLayout26.xml"/><Relationship Id="rId6" Type="http://schemas.openxmlformats.org/officeDocument/2006/relationships/image" Target="../media/image37.emf"/><Relationship Id="rId11" Type="http://schemas.openxmlformats.org/officeDocument/2006/relationships/image" Target="../media/image42.emf"/><Relationship Id="rId5" Type="http://schemas.openxmlformats.org/officeDocument/2006/relationships/image" Target="../media/image34.emf"/><Relationship Id="rId15" Type="http://schemas.openxmlformats.org/officeDocument/2006/relationships/image" Target="../media/image52.emf"/><Relationship Id="rId10" Type="http://schemas.openxmlformats.org/officeDocument/2006/relationships/image" Target="../media/image36.emf"/><Relationship Id="rId19" Type="http://schemas.openxmlformats.org/officeDocument/2006/relationships/image" Target="../media/image64.emf"/><Relationship Id="rId4" Type="http://schemas.openxmlformats.org/officeDocument/2006/relationships/image" Target="../media/image33.emf"/><Relationship Id="rId9" Type="http://schemas.openxmlformats.org/officeDocument/2006/relationships/image" Target="../media/image60.emf"/><Relationship Id="rId14" Type="http://schemas.openxmlformats.org/officeDocument/2006/relationships/image" Target="../media/image40.emf"/><Relationship Id="rId22" Type="http://schemas.openxmlformats.org/officeDocument/2006/relationships/image" Target="../media/image67.emf"/></Relationships>
</file>

<file path=ppt/slides/_rels/slide3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emf"/><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31.png"/><Relationship Id="rId5" Type="http://schemas.openxmlformats.org/officeDocument/2006/relationships/image" Target="../media/image26.emf"/><Relationship Id="rId10" Type="http://schemas.openxmlformats.org/officeDocument/2006/relationships/image" Target="../media/image30.emf"/><Relationship Id="rId4" Type="http://schemas.openxmlformats.org/officeDocument/2006/relationships/image" Target="../media/image25.emf"/><Relationship Id="rId9" Type="http://schemas.openxmlformats.org/officeDocument/2006/relationships/image" Target="../media/image2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Service </a:t>
            </a:r>
            <a:r>
              <a:rPr lang="en-US" dirty="0" smtClean="0"/>
              <a:t>API Apps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Develop apps with…</a:t>
            </a:r>
            <a:endParaRPr lang="en-US" sz="4705" dirty="0">
              <a:solidFill>
                <a:schemeClr val="bg1"/>
              </a:solidFill>
            </a:endParaRP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endParaRPr lang="en-US" sz="2353" dirty="0">
              <a:solidFill>
                <a:schemeClr val="bg1"/>
              </a:solidFill>
            </a:endParaRP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563385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1" name="Picture 10"/>
          <p:cNvPicPr>
            <a:picLocks noChangeAspect="1"/>
          </p:cNvPicPr>
          <p:nvPr/>
        </p:nvPicPr>
        <p:blipFill>
          <a:blip r:embed="rId4"/>
          <a:stretch>
            <a:fillRect/>
          </a:stretch>
        </p:blipFill>
        <p:spPr>
          <a:xfrm>
            <a:off x="8425026" y="1576271"/>
            <a:ext cx="705559" cy="455639"/>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grpSp>
        <p:nvGrpSpPr>
          <p:cNvPr id="4" name="Group 3"/>
          <p:cNvGrpSpPr/>
          <p:nvPr/>
        </p:nvGrpSpPr>
        <p:grpSpPr>
          <a:xfrm>
            <a:off x="6646516" y="1249458"/>
            <a:ext cx="3145840" cy="1995720"/>
            <a:chOff x="6779791" y="1274016"/>
            <a:chExt cx="3208921" cy="2035738"/>
          </a:xfrm>
        </p:grpSpPr>
        <p:pic>
          <p:nvPicPr>
            <p:cNvPr id="23" name="Picture 22"/>
            <p:cNvPicPr>
              <a:picLocks noChangeAspect="1"/>
            </p:cNvPicPr>
            <p:nvPr/>
          </p:nvPicPr>
          <p:blipFill>
            <a:blip r:embed="rId7"/>
            <a:stretch>
              <a:fillRect/>
            </a:stretch>
          </p:blipFill>
          <p:spPr>
            <a:xfrm>
              <a:off x="7232959" y="1274016"/>
              <a:ext cx="2755753" cy="1793693"/>
            </a:xfrm>
            <a:prstGeom prst="rect">
              <a:avLst/>
            </a:prstGeom>
          </p:spPr>
        </p:pic>
        <p:pic>
          <p:nvPicPr>
            <p:cNvPr id="20" name="Picture 19"/>
            <p:cNvPicPr>
              <a:picLocks noChangeAspect="1"/>
            </p:cNvPicPr>
            <p:nvPr/>
          </p:nvPicPr>
          <p:blipFill>
            <a:blip r:embed="rId8"/>
            <a:stretch>
              <a:fillRect/>
            </a:stretch>
          </p:blipFill>
          <p:spPr>
            <a:xfrm>
              <a:off x="8437986" y="2473001"/>
              <a:ext cx="1295714" cy="836753"/>
            </a:xfrm>
            <a:prstGeom prst="rect">
              <a:avLst/>
            </a:prstGeom>
          </p:spPr>
        </p:pic>
        <p:pic>
          <p:nvPicPr>
            <p:cNvPr id="21" name="Picture 20"/>
            <p:cNvPicPr>
              <a:picLocks noChangeAspect="1"/>
            </p:cNvPicPr>
            <p:nvPr/>
          </p:nvPicPr>
          <p:blipFill>
            <a:blip r:embed="rId9"/>
            <a:stretch>
              <a:fillRect/>
            </a:stretch>
          </p:blipFill>
          <p:spPr>
            <a:xfrm>
              <a:off x="7576388" y="1925096"/>
              <a:ext cx="1295714" cy="836753"/>
            </a:xfrm>
            <a:prstGeom prst="rect">
              <a:avLst/>
            </a:prstGeom>
          </p:spPr>
        </p:pic>
        <p:pic>
          <p:nvPicPr>
            <p:cNvPr id="22" name="Picture 21"/>
            <p:cNvPicPr>
              <a:picLocks noChangeAspect="1"/>
            </p:cNvPicPr>
            <p:nvPr/>
          </p:nvPicPr>
          <p:blipFill>
            <a:blip r:embed="rId10"/>
            <a:stretch>
              <a:fillRect/>
            </a:stretch>
          </p:blipFill>
          <p:spPr>
            <a:xfrm>
              <a:off x="6779791" y="1397058"/>
              <a:ext cx="1295714" cy="836753"/>
            </a:xfrm>
            <a:prstGeom prst="rect">
              <a:avLst/>
            </a:prstGeom>
          </p:spPr>
        </p:pic>
      </p:grpSp>
      <p:pic>
        <p:nvPicPr>
          <p:cNvPr id="26" name="Picture 25"/>
          <p:cNvPicPr>
            <a:picLocks noChangeAspect="1"/>
          </p:cNvPicPr>
          <p:nvPr/>
        </p:nvPicPr>
        <p:blipFill>
          <a:blip r:embed="rId11"/>
          <a:stretch>
            <a:fillRect/>
          </a:stretch>
        </p:blipFill>
        <p:spPr>
          <a:xfrm>
            <a:off x="4923341" y="3671842"/>
            <a:ext cx="1166102" cy="749692"/>
          </a:xfrm>
          <a:prstGeom prst="rect">
            <a:avLst/>
          </a:prstGeom>
        </p:spPr>
      </p:pic>
      <p:pic>
        <p:nvPicPr>
          <p:cNvPr id="30" name="Picture 29"/>
          <p:cNvPicPr>
            <a:picLocks noChangeAspect="1"/>
          </p:cNvPicPr>
          <p:nvPr/>
        </p:nvPicPr>
        <p:blipFill>
          <a:blip r:embed="rId4"/>
          <a:stretch>
            <a:fillRect/>
          </a:stretch>
        </p:blipFill>
        <p:spPr>
          <a:xfrm>
            <a:off x="6816340" y="2583261"/>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Continuous integration</a:t>
            </a:r>
            <a:endParaRPr lang="en-US" sz="4705" dirty="0">
              <a:solidFill>
                <a:schemeClr val="bg1"/>
              </a:solidFill>
            </a:endParaRPr>
          </a:p>
        </p:txBody>
      </p:sp>
      <p:pic>
        <p:nvPicPr>
          <p:cNvPr id="14" name="Picture 13"/>
          <p:cNvPicPr>
            <a:picLocks noChangeAspect="1"/>
          </p:cNvPicPr>
          <p:nvPr/>
        </p:nvPicPr>
        <p:blipFill>
          <a:blip r:embed="rId12"/>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13"/>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4"/>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5"/>
            <a:stretch>
              <a:fillRect/>
            </a:stretch>
          </p:blipFill>
          <p:spPr>
            <a:xfrm>
              <a:off x="3695028" y="5134866"/>
              <a:ext cx="430559" cy="1145897"/>
            </a:xfrm>
            <a:prstGeom prst="rect">
              <a:avLst/>
            </a:prstGeom>
          </p:spPr>
        </p:pic>
      </p:grpSp>
      <p:pic>
        <p:nvPicPr>
          <p:cNvPr id="24" name="Picture 23"/>
          <p:cNvPicPr>
            <a:picLocks noChangeAspect="1"/>
          </p:cNvPicPr>
          <p:nvPr/>
        </p:nvPicPr>
        <p:blipFill>
          <a:blip r:embed="rId16"/>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2785200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4"/>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t>
              </a:r>
              <a:r>
                <a:rPr lang="en-US" sz="3137" kern="0" dirty="0">
                  <a:solidFill>
                    <a:srgbClr val="FFFFFF"/>
                  </a:solidFill>
                  <a:latin typeface="+mj-lt"/>
                  <a:cs typeface="Segoe UI Semilight" panose="020B0402040204020203" pitchFamily="34" charset="0"/>
                </a:rPr>
                <a:t>A</a:t>
              </a:r>
              <a:r>
                <a:rPr lang="en-US" sz="3137" kern="0" dirty="0">
                  <a:solidFill>
                    <a:srgbClr val="FFFFFF"/>
                  </a:solidFill>
                  <a:latin typeface="+mj-lt"/>
                  <a:cs typeface="Segoe UI Semilight" panose="020B0402040204020203" pitchFamily="34" charset="0"/>
                </a:rPr>
                <a:t>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endParaRPr lang="en-US" sz="1372" dirty="0">
                <a:latin typeface="Segoe UI Semilight" panose="020B0402040204020203" pitchFamily="34" charset="0"/>
                <a:cs typeface="Segoe UI Semilight" panose="020B0402040204020203" pitchFamily="34" charset="0"/>
              </a:endParaRP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endParaRPr lang="en-US" sz="1372" dirty="0">
                <a:latin typeface="Segoe UI Semilight" panose="020B0402040204020203" pitchFamily="34" charset="0"/>
                <a:cs typeface="Segoe UI Semilight" panose="020B0402040204020203" pitchFamily="34" charset="0"/>
              </a:endParaRP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endParaRPr lang="en-US" sz="1372" dirty="0">
                <a:latin typeface="Segoe UI Semilight" panose="020B0402040204020203" pitchFamily="34" charset="0"/>
                <a:cs typeface="Segoe UI Semilight" panose="020B0402040204020203" pitchFamily="34" charset="0"/>
              </a:endParaRP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endParaRPr lang="en-US" sz="1372" dirty="0">
                <a:latin typeface="Segoe UI Semilight" panose="020B0402040204020203" pitchFamily="34" charset="0"/>
                <a:cs typeface="Segoe UI Semilight" panose="020B0402040204020203" pitchFamily="34" charset="0"/>
              </a:endParaRP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846100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 Apps</a:t>
            </a:r>
            <a:endParaRPr lang="en-US" dirty="0"/>
          </a:p>
        </p:txBody>
      </p:sp>
    </p:spTree>
    <p:extLst>
      <p:ext uri="{BB962C8B-B14F-4D97-AF65-F5344CB8AC3E}">
        <p14:creationId xmlns:p14="http://schemas.microsoft.com/office/powerpoint/2010/main" val="272849736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endParaRPr lang="en-US" sz="3137"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endParaRPr lang="en-US" sz="2353" dirty="0">
              <a:solidFill>
                <a:srgbClr val="FFFFFF"/>
              </a:solidFill>
              <a:latin typeface="Segoe UI Light"/>
            </a:endParaRP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a:t>
            </a:r>
            <a:r>
              <a:rPr lang="en-US" sz="2353" dirty="0">
                <a:solidFill>
                  <a:srgbClr val="FFFFFF"/>
                </a:solidFill>
                <a:latin typeface="Segoe UI Light"/>
              </a:rPr>
              <a:t>Studio tooling with one click </a:t>
            </a:r>
            <a:r>
              <a:rPr lang="en-US" sz="2353" dirty="0">
                <a:solidFill>
                  <a:srgbClr val="FFFFFF"/>
                </a:solidFill>
                <a:latin typeface="Segoe UI Light"/>
              </a:rPr>
              <a:t>publish and </a:t>
            </a:r>
            <a:r>
              <a:rPr lang="en-US" sz="2353" dirty="0">
                <a:solidFill>
                  <a:srgbClr val="FFFFFF"/>
                </a:solidFill>
                <a:latin typeface="Segoe UI Light"/>
              </a:rPr>
              <a:t>remote </a:t>
            </a:r>
            <a:r>
              <a:rPr lang="en-US" sz="2353" dirty="0">
                <a:solidFill>
                  <a:srgbClr val="FFFFFF"/>
                </a:solidFill>
                <a:latin typeface="Segoe UI Light"/>
              </a:rPr>
              <a:t>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a:t>
            </a:r>
            <a:r>
              <a:rPr lang="en-US" sz="2353" dirty="0">
                <a:solidFill>
                  <a:srgbClr val="FFFFFF"/>
                </a:solidFill>
                <a:latin typeface="Segoe UI Light"/>
              </a:rPr>
              <a:t>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6384348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b="1" dirty="0"/>
              <a:t>Azure API Apps </a:t>
            </a:r>
            <a:r>
              <a:rPr lang="en-US" sz="4400" dirty="0"/>
              <a:t>provide a rich platform and ecosystem for </a:t>
            </a:r>
            <a:r>
              <a:rPr lang="en-US" sz="4400" b="1" dirty="0"/>
              <a:t>building</a:t>
            </a:r>
            <a:r>
              <a:rPr lang="en-US" sz="4400" dirty="0"/>
              <a:t>, </a:t>
            </a:r>
            <a:r>
              <a:rPr lang="en-US" sz="4400" b="1" dirty="0"/>
              <a:t>consuming</a:t>
            </a:r>
            <a:r>
              <a:rPr lang="en-US" sz="4400" dirty="0"/>
              <a:t>, and </a:t>
            </a:r>
            <a:r>
              <a:rPr lang="en-US" sz="4400" b="1" dirty="0"/>
              <a:t>distributing</a:t>
            </a:r>
            <a:r>
              <a:rPr lang="en-US" sz="4400" dirty="0"/>
              <a:t> APIs in the cloud and on-premises</a:t>
            </a:r>
            <a:r>
              <a:rPr lang="en-US" sz="4400" dirty="0" smtClean="0"/>
              <a:t>.</a:t>
            </a:r>
            <a:endParaRPr lang="en-US" sz="4400" dirty="0"/>
          </a:p>
        </p:txBody>
      </p:sp>
    </p:spTree>
    <p:extLst>
      <p:ext uri="{BB962C8B-B14F-4D97-AF65-F5344CB8AC3E}">
        <p14:creationId xmlns:p14="http://schemas.microsoft.com/office/powerpoint/2010/main" val="301828974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App Services</a:t>
            </a:r>
            <a:endParaRPr lang="en-US" sz="4000" dirty="0"/>
          </a:p>
        </p:txBody>
      </p:sp>
      <p:sp>
        <p:nvSpPr>
          <p:cNvPr id="3" name="Content Placeholder 2"/>
          <p:cNvSpPr>
            <a:spLocks noGrp="1"/>
          </p:cNvSpPr>
          <p:nvPr>
            <p:ph sz="quarter" idx="10"/>
          </p:nvPr>
        </p:nvSpPr>
        <p:spPr/>
        <p:txBody>
          <a:bodyPr/>
          <a:lstStyle/>
          <a:p>
            <a:r>
              <a:rPr lang="en-US" sz="2400" dirty="0" smtClean="0"/>
              <a:t>Automatic OS patching</a:t>
            </a:r>
          </a:p>
          <a:p>
            <a:r>
              <a:rPr lang="en-US" sz="2400" dirty="0" smtClean="0"/>
              <a:t>Enterprise-grade security</a:t>
            </a:r>
          </a:p>
          <a:p>
            <a:r>
              <a:rPr lang="en-US" sz="2400" dirty="0" smtClean="0"/>
              <a:t>High availability</a:t>
            </a:r>
          </a:p>
          <a:p>
            <a:pPr lvl="1"/>
            <a:r>
              <a:rPr lang="en-US" sz="2400" dirty="0" smtClean="0"/>
              <a:t>Automated scale out/in</a:t>
            </a:r>
          </a:p>
          <a:p>
            <a:pPr lvl="1"/>
            <a:r>
              <a:rPr lang="en-US" sz="2400" dirty="0" smtClean="0"/>
              <a:t>Built-in load balancing</a:t>
            </a:r>
          </a:p>
          <a:p>
            <a:r>
              <a:rPr lang="en-US" sz="2400" dirty="0" smtClean="0"/>
              <a:t>Supports many languages and platforms</a:t>
            </a:r>
          </a:p>
          <a:p>
            <a:pPr lvl="1"/>
            <a:r>
              <a:rPr lang="en-US" sz="2400" dirty="0" smtClean="0"/>
              <a:t>.NET, Node.js, Python, Ruby and many more</a:t>
            </a:r>
          </a:p>
          <a:p>
            <a:r>
              <a:rPr lang="en-US" sz="2400" dirty="0" smtClean="0"/>
              <a:t>Easy continuous deployment</a:t>
            </a:r>
          </a:p>
          <a:p>
            <a:pPr lvl="1"/>
            <a:r>
              <a:rPr lang="en-US" sz="2400" dirty="0" smtClean="0"/>
              <a:t>Continuous delivery from third-party source control providers</a:t>
            </a:r>
          </a:p>
          <a:p>
            <a:pPr lvl="1"/>
            <a:r>
              <a:rPr lang="en-US" sz="2400" dirty="0" smtClean="0"/>
              <a:t>Built-in </a:t>
            </a:r>
            <a:r>
              <a:rPr lang="en-US" sz="2400" dirty="0" err="1" smtClean="0"/>
              <a:t>Git</a:t>
            </a:r>
            <a:r>
              <a:rPr lang="en-US" sz="2400" dirty="0" smtClean="0"/>
              <a:t> repo</a:t>
            </a:r>
            <a:endParaRPr lang="en-US" sz="2400" dirty="0"/>
          </a:p>
        </p:txBody>
      </p:sp>
    </p:spTree>
    <p:extLst>
      <p:ext uri="{BB962C8B-B14F-4D97-AF65-F5344CB8AC3E}">
        <p14:creationId xmlns:p14="http://schemas.microsoft.com/office/powerpoint/2010/main" val="313302348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API Apps</a:t>
            </a:r>
            <a:endParaRPr lang="en-US" sz="4000" dirty="0"/>
          </a:p>
        </p:txBody>
      </p:sp>
      <p:sp>
        <p:nvSpPr>
          <p:cNvPr id="3" name="Content Placeholder 2"/>
          <p:cNvSpPr>
            <a:spLocks noGrp="1"/>
          </p:cNvSpPr>
          <p:nvPr>
            <p:ph sz="quarter" idx="10"/>
          </p:nvPr>
        </p:nvSpPr>
        <p:spPr/>
        <p:txBody>
          <a:bodyPr/>
          <a:lstStyle/>
          <a:p>
            <a:r>
              <a:rPr lang="en-US" sz="2400" dirty="0" smtClean="0"/>
              <a:t>Bring your API as-is</a:t>
            </a:r>
          </a:p>
          <a:p>
            <a:pPr lvl="1"/>
            <a:r>
              <a:rPr lang="en-US" sz="2400" dirty="0" smtClean="0"/>
              <a:t>.NET Web API</a:t>
            </a:r>
          </a:p>
          <a:p>
            <a:pPr lvl="1"/>
            <a:r>
              <a:rPr lang="en-US" sz="2400" dirty="0" smtClean="0"/>
              <a:t>Node.js + Express</a:t>
            </a:r>
          </a:p>
          <a:p>
            <a:r>
              <a:rPr lang="en-US" sz="2400" dirty="0" smtClean="0"/>
              <a:t>Connect easily to SaaS platforms</a:t>
            </a:r>
          </a:p>
          <a:p>
            <a:r>
              <a:rPr lang="en-US" sz="2400" dirty="0" smtClean="0"/>
              <a:t>Integrated Swagger metadata</a:t>
            </a:r>
          </a:p>
          <a:p>
            <a:r>
              <a:rPr lang="en-US" sz="2400" dirty="0" smtClean="0"/>
              <a:t>Easy connectivity to </a:t>
            </a:r>
            <a:r>
              <a:rPr lang="en-US" sz="2400" b="1" dirty="0" smtClean="0"/>
              <a:t>Logic Apps</a:t>
            </a:r>
          </a:p>
          <a:p>
            <a:r>
              <a:rPr lang="en-US" sz="2400" dirty="0" smtClean="0"/>
              <a:t>Built-in Visual Studio tooling/support</a:t>
            </a:r>
          </a:p>
          <a:p>
            <a:r>
              <a:rPr lang="en-US" sz="2400" dirty="0" smtClean="0"/>
              <a:t>Automatic dependency management and updates</a:t>
            </a:r>
          </a:p>
          <a:p>
            <a:r>
              <a:rPr lang="en-US" sz="2400" dirty="0" smtClean="0"/>
              <a:t>Marketplace support</a:t>
            </a:r>
          </a:p>
          <a:p>
            <a:pPr lvl="1"/>
            <a:r>
              <a:rPr lang="en-US" sz="2400" dirty="0" smtClean="0"/>
              <a:t>Private API marketplace</a:t>
            </a:r>
          </a:p>
          <a:p>
            <a:pPr lvl="1"/>
            <a:r>
              <a:rPr lang="en-US" sz="2400" dirty="0" smtClean="0"/>
              <a:t>Public Azure marketplace</a:t>
            </a:r>
            <a:endParaRPr lang="en-US" sz="2400" dirty="0"/>
          </a:p>
        </p:txBody>
      </p:sp>
    </p:spTree>
    <p:extLst>
      <p:ext uri="{BB962C8B-B14F-4D97-AF65-F5344CB8AC3E}">
        <p14:creationId xmlns:p14="http://schemas.microsoft.com/office/powerpoint/2010/main" val="274530461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0" y="487"/>
            <a:ext cx="6567904" cy="2125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4144026" y="1150805"/>
            <a:ext cx="5862789" cy="3822530"/>
          </a:xfrm>
          <a:prstGeom prst="rect">
            <a:avLst/>
          </a:prstGeom>
        </p:spPr>
      </p:pic>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Enterprise connectivity</a:t>
            </a:r>
            <a:endParaRPr lang="en-US" sz="4705" dirty="0">
              <a:solidFill>
                <a:schemeClr val="bg1"/>
              </a:solidFill>
            </a:endParaRPr>
          </a:p>
        </p:txBody>
      </p:sp>
      <p:pic>
        <p:nvPicPr>
          <p:cNvPr id="43" name="Picture 42"/>
          <p:cNvPicPr>
            <a:picLocks noChangeAspect="1"/>
          </p:cNvPicPr>
          <p:nvPr/>
        </p:nvPicPr>
        <p:blipFill>
          <a:blip r:embed="rId8"/>
          <a:stretch>
            <a:fillRect/>
          </a:stretch>
        </p:blipFill>
        <p:spPr>
          <a:xfrm>
            <a:off x="1730593" y="3699512"/>
            <a:ext cx="1211321" cy="1759754"/>
          </a:xfrm>
          <a:prstGeom prst="rect">
            <a:avLst/>
          </a:prstGeom>
        </p:spPr>
      </p:pic>
      <p:pic>
        <p:nvPicPr>
          <p:cNvPr id="44" name="Picture 43"/>
          <p:cNvPicPr>
            <a:picLocks noChangeAspect="1"/>
          </p:cNvPicPr>
          <p:nvPr/>
        </p:nvPicPr>
        <p:blipFill>
          <a:blip r:embed="rId9"/>
          <a:stretch>
            <a:fillRect/>
          </a:stretch>
        </p:blipFill>
        <p:spPr>
          <a:xfrm>
            <a:off x="2078690" y="4985953"/>
            <a:ext cx="1297825" cy="1558481"/>
          </a:xfrm>
          <a:prstGeom prst="rect">
            <a:avLst/>
          </a:prstGeom>
        </p:spPr>
      </p:pic>
      <p:pic>
        <p:nvPicPr>
          <p:cNvPr id="2" name="Picture 1"/>
          <p:cNvPicPr>
            <a:picLocks noChangeAspect="1"/>
          </p:cNvPicPr>
          <p:nvPr/>
        </p:nvPicPr>
        <p:blipFill>
          <a:blip r:embed="rId10"/>
          <a:stretch>
            <a:fillRect/>
          </a:stretch>
        </p:blipFill>
        <p:spPr>
          <a:xfrm>
            <a:off x="7819141" y="558024"/>
            <a:ext cx="1235984" cy="1949805"/>
          </a:xfrm>
          <a:prstGeom prst="rect">
            <a:avLst/>
          </a:prstGeom>
        </p:spPr>
      </p:pic>
      <p:pic>
        <p:nvPicPr>
          <p:cNvPr id="31" name="Picture 30"/>
          <p:cNvPicPr>
            <a:picLocks noChangeAspect="1"/>
          </p:cNvPicPr>
          <p:nvPr/>
        </p:nvPicPr>
        <p:blipFill>
          <a:blip r:embed="rId11"/>
          <a:stretch>
            <a:fillRect/>
          </a:stretch>
        </p:blipFill>
        <p:spPr>
          <a:xfrm>
            <a:off x="9649239" y="3360638"/>
            <a:ext cx="1144491" cy="761492"/>
          </a:xfrm>
          <a:prstGeom prst="rect">
            <a:avLst/>
          </a:prstGeom>
        </p:spPr>
      </p:pic>
      <p:pic>
        <p:nvPicPr>
          <p:cNvPr id="5" name="Picture 4"/>
          <p:cNvPicPr>
            <a:picLocks noChangeAspect="1"/>
          </p:cNvPicPr>
          <p:nvPr/>
        </p:nvPicPr>
        <p:blipFill>
          <a:blip r:embed="rId12"/>
          <a:stretch>
            <a:fillRect/>
          </a:stretch>
        </p:blipFill>
        <p:spPr>
          <a:xfrm>
            <a:off x="6184210" y="1937975"/>
            <a:ext cx="1242770" cy="796703"/>
          </a:xfrm>
          <a:prstGeom prst="rect">
            <a:avLst/>
          </a:prstGeom>
        </p:spPr>
      </p:pic>
      <p:pic>
        <p:nvPicPr>
          <p:cNvPr id="32" name="Picture 31"/>
          <p:cNvPicPr>
            <a:picLocks noChangeAspect="1"/>
          </p:cNvPicPr>
          <p:nvPr/>
        </p:nvPicPr>
        <p:blipFill>
          <a:blip r:embed="rId12"/>
          <a:stretch>
            <a:fillRect/>
          </a:stretch>
        </p:blipFill>
        <p:spPr>
          <a:xfrm>
            <a:off x="6436330" y="2092047"/>
            <a:ext cx="1242770" cy="796703"/>
          </a:xfrm>
          <a:prstGeom prst="rect">
            <a:avLst/>
          </a:prstGeom>
        </p:spPr>
      </p:pic>
      <p:pic>
        <p:nvPicPr>
          <p:cNvPr id="33" name="Picture 32"/>
          <p:cNvPicPr>
            <a:picLocks noChangeAspect="1"/>
          </p:cNvPicPr>
          <p:nvPr/>
        </p:nvPicPr>
        <p:blipFill>
          <a:blip r:embed="rId12"/>
          <a:stretch>
            <a:fillRect/>
          </a:stretch>
        </p:blipFill>
        <p:spPr>
          <a:xfrm>
            <a:off x="6688449" y="2246120"/>
            <a:ext cx="1242770" cy="796703"/>
          </a:xfrm>
          <a:prstGeom prst="rect">
            <a:avLst/>
          </a:prstGeom>
        </p:spPr>
      </p:pic>
      <p:pic>
        <p:nvPicPr>
          <p:cNvPr id="34" name="Picture 33"/>
          <p:cNvPicPr>
            <a:picLocks noChangeAspect="1"/>
          </p:cNvPicPr>
          <p:nvPr/>
        </p:nvPicPr>
        <p:blipFill>
          <a:blip r:embed="rId12"/>
          <a:stretch>
            <a:fillRect/>
          </a:stretch>
        </p:blipFill>
        <p:spPr>
          <a:xfrm>
            <a:off x="6940569" y="2400192"/>
            <a:ext cx="1242770" cy="796703"/>
          </a:xfrm>
          <a:prstGeom prst="rect">
            <a:avLst/>
          </a:prstGeom>
        </p:spPr>
      </p:pic>
      <p:pic>
        <p:nvPicPr>
          <p:cNvPr id="35" name="Picture 34"/>
          <p:cNvPicPr>
            <a:picLocks noChangeAspect="1"/>
          </p:cNvPicPr>
          <p:nvPr/>
        </p:nvPicPr>
        <p:blipFill>
          <a:blip r:embed="rId12"/>
          <a:stretch>
            <a:fillRect/>
          </a:stretch>
        </p:blipFill>
        <p:spPr>
          <a:xfrm>
            <a:off x="7192688" y="2554265"/>
            <a:ext cx="1242770" cy="796703"/>
          </a:xfrm>
          <a:prstGeom prst="rect">
            <a:avLst/>
          </a:prstGeom>
        </p:spPr>
      </p:pic>
      <p:pic>
        <p:nvPicPr>
          <p:cNvPr id="36" name="Picture 35"/>
          <p:cNvPicPr>
            <a:picLocks noChangeAspect="1"/>
          </p:cNvPicPr>
          <p:nvPr/>
        </p:nvPicPr>
        <p:blipFill>
          <a:blip r:embed="rId12"/>
          <a:stretch>
            <a:fillRect/>
          </a:stretch>
        </p:blipFill>
        <p:spPr>
          <a:xfrm>
            <a:off x="7444808" y="2708338"/>
            <a:ext cx="1242770" cy="796703"/>
          </a:xfrm>
          <a:prstGeom prst="rect">
            <a:avLst/>
          </a:prstGeom>
        </p:spPr>
      </p:pic>
      <p:pic>
        <p:nvPicPr>
          <p:cNvPr id="9" name="Picture 8"/>
          <p:cNvPicPr>
            <a:picLocks noChangeAspect="1"/>
          </p:cNvPicPr>
          <p:nvPr/>
        </p:nvPicPr>
        <p:blipFill>
          <a:blip r:embed="rId13"/>
          <a:stretch>
            <a:fillRect/>
          </a:stretch>
        </p:blipFill>
        <p:spPr>
          <a:xfrm>
            <a:off x="8130007" y="3761654"/>
            <a:ext cx="2277200" cy="150507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5"/>
          <p:cNvSpPr>
            <a:spLocks/>
          </p:cNvSpPr>
          <p:nvPr/>
        </p:nvSpPr>
        <p:spPr bwMode="auto">
          <a:xfrm>
            <a:off x="7951456" y="3016365"/>
            <a:ext cx="291007" cy="212212"/>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5" name="Freeform 5"/>
          <p:cNvSpPr>
            <a:spLocks/>
          </p:cNvSpPr>
          <p:nvPr/>
        </p:nvSpPr>
        <p:spPr bwMode="auto">
          <a:xfrm>
            <a:off x="8058502" y="3499119"/>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6" name="Freeform 5"/>
          <p:cNvSpPr>
            <a:spLocks/>
          </p:cNvSpPr>
          <p:nvPr/>
        </p:nvSpPr>
        <p:spPr bwMode="auto">
          <a:xfrm>
            <a:off x="6950088" y="185727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7" name="Freeform 5"/>
          <p:cNvSpPr>
            <a:spLocks/>
          </p:cNvSpPr>
          <p:nvPr/>
        </p:nvSpPr>
        <p:spPr bwMode="auto">
          <a:xfrm>
            <a:off x="7320834" y="2938576"/>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Freeform 5"/>
          <p:cNvSpPr>
            <a:spLocks/>
          </p:cNvSpPr>
          <p:nvPr/>
        </p:nvSpPr>
        <p:spPr bwMode="auto">
          <a:xfrm>
            <a:off x="8773050" y="3045475"/>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9" name="Freeform 5"/>
          <p:cNvSpPr>
            <a:spLocks/>
          </p:cNvSpPr>
          <p:nvPr/>
        </p:nvSpPr>
        <p:spPr bwMode="auto">
          <a:xfrm>
            <a:off x="6344980" y="2234470"/>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0" name="Freeform 5"/>
          <p:cNvSpPr>
            <a:spLocks/>
          </p:cNvSpPr>
          <p:nvPr/>
        </p:nvSpPr>
        <p:spPr bwMode="auto">
          <a:xfrm>
            <a:off x="6539858" y="199461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1" name="Freeform 5"/>
          <p:cNvSpPr>
            <a:spLocks/>
          </p:cNvSpPr>
          <p:nvPr/>
        </p:nvSpPr>
        <p:spPr bwMode="auto">
          <a:xfrm>
            <a:off x="8559305" y="3433501"/>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sp>
        <p:nvSpPr>
          <p:cNvPr id="54" name="Freeform 5"/>
          <p:cNvSpPr>
            <a:spLocks/>
          </p:cNvSpPr>
          <p:nvPr/>
        </p:nvSpPr>
        <p:spPr bwMode="auto">
          <a:xfrm>
            <a:off x="7127135" y="2461846"/>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Title 1"/>
          <p:cNvSpPr txBox="1">
            <a:spLocks/>
          </p:cNvSpPr>
          <p:nvPr/>
        </p:nvSpPr>
        <p:spPr>
          <a:xfrm>
            <a:off x="9866536" y="368501"/>
            <a:ext cx="1847709"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7" dirty="0"/>
              <a:t>Dynamics</a:t>
            </a:r>
          </a:p>
          <a:p>
            <a:r>
              <a:rPr lang="en-US" sz="3137" dirty="0"/>
              <a:t>SQL</a:t>
            </a:r>
            <a:endParaRPr lang="en-US" sz="3137" dirty="0"/>
          </a:p>
          <a:p>
            <a:r>
              <a:rPr lang="en-US" sz="3137" dirty="0"/>
              <a:t>SAP</a:t>
            </a:r>
            <a:endParaRPr lang="en-US" sz="3137" dirty="0"/>
          </a:p>
          <a:p>
            <a:r>
              <a:rPr lang="en-US" sz="3137" dirty="0"/>
              <a:t>Oracle</a:t>
            </a:r>
            <a:endParaRPr lang="en-US" sz="3137" dirty="0"/>
          </a:p>
        </p:txBody>
      </p:sp>
    </p:spTree>
    <p:extLst>
      <p:ext uri="{BB962C8B-B14F-4D97-AF65-F5344CB8AC3E}">
        <p14:creationId xmlns:p14="http://schemas.microsoft.com/office/powerpoint/2010/main" val="3635393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250"/>
                                        <p:tgtEl>
                                          <p:spTgt spid="3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250"/>
                                        <p:tgtEl>
                                          <p:spTgt spid="3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250"/>
                                        <p:tgtEl>
                                          <p:spTgt spid="35"/>
                                        </p:tgtEl>
                                      </p:cBhvr>
                                    </p:animEffect>
                                  </p:childTnLst>
                                </p:cTn>
                              </p:par>
                            </p:childTnLst>
                          </p:cTn>
                        </p:par>
                        <p:par>
                          <p:cTn id="34" fill="hold">
                            <p:stCondLst>
                              <p:cond delay="275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3750"/>
                            </p:stCondLst>
                            <p:childTnLst>
                              <p:par>
                                <p:cTn id="84" presetID="22" presetClass="entr" presetSubtype="8" fill="hold"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par>
                          <p:cTn id="87" fill="hold">
                            <p:stCondLst>
                              <p:cond delay="425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animBg="1"/>
      <p:bldP spid="47" grpId="0" animBg="1"/>
      <p:bldP spid="48" grpId="0" animBg="1"/>
      <p:bldP spid="49" grpId="0" animBg="1"/>
      <p:bldP spid="50" grpId="0" animBg="1"/>
      <p:bldP spid="51" grpId="0" animBg="1"/>
      <p:bldP spid="54" grpId="0" animBg="1"/>
      <p:bldP spid="5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Authoring API Apps</a:t>
            </a:r>
            <a:endParaRPr lang="en-US" dirty="0"/>
          </a:p>
        </p:txBody>
      </p:sp>
    </p:spTree>
    <p:extLst>
      <p:ext uri="{BB962C8B-B14F-4D97-AF65-F5344CB8AC3E}">
        <p14:creationId xmlns:p14="http://schemas.microsoft.com/office/powerpoint/2010/main" val="65145157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a:t>Why Use a Managed API Service</a:t>
            </a:r>
            <a:r>
              <a:rPr lang="en-US" sz="4000" dirty="0" smtClean="0"/>
              <a:t>?</a:t>
            </a:r>
          </a:p>
          <a:p>
            <a:pPr marL="571500" indent="-571500">
              <a:buFont typeface="Wingdings" panose="05000000000000000000" pitchFamily="2" charset="2"/>
              <a:buChar char="à"/>
            </a:pPr>
            <a:r>
              <a:rPr lang="en-US" sz="4000" dirty="0" smtClean="0"/>
              <a:t>Azure App Service</a:t>
            </a:r>
          </a:p>
          <a:p>
            <a:pPr marL="571500" indent="-571500">
              <a:buFont typeface="Wingdings" panose="05000000000000000000" pitchFamily="2" charset="2"/>
              <a:buChar char="à"/>
            </a:pPr>
            <a:r>
              <a:rPr lang="en-US" sz="4000" dirty="0" smtClean="0"/>
              <a:t>API Apps</a:t>
            </a:r>
            <a:br>
              <a:rPr lang="en-US" sz="4000" dirty="0" smtClean="0"/>
            </a:br>
            <a:r>
              <a:rPr lang="en-US" sz="4000" dirty="0" smtClean="0"/>
              <a:t/>
            </a:r>
            <a:br>
              <a:rPr lang="en-US" sz="4000" dirty="0" smtClean="0"/>
            </a:br>
            <a:r>
              <a:rPr lang="en-US" sz="4000" dirty="0" smtClean="0"/>
              <a:t/>
            </a:r>
            <a:br>
              <a:rPr lang="en-US" sz="4000" dirty="0" smtClean="0"/>
            </a:br>
            <a:endParaRPr lang="en-US" sz="4000" dirty="0" smtClean="0"/>
          </a:p>
          <a:p>
            <a:pPr marL="571500" indent="-571500">
              <a:buFont typeface="Wingdings" panose="05000000000000000000" pitchFamily="2" charset="2"/>
              <a:buChar char="à"/>
            </a:pPr>
            <a:r>
              <a:rPr lang="en-US" sz="4000" dirty="0"/>
              <a:t>Authoring API </a:t>
            </a:r>
            <a:r>
              <a:rPr lang="en-US" sz="4000" dirty="0" smtClean="0"/>
              <a:t>Apps</a:t>
            </a:r>
          </a:p>
          <a:p>
            <a:pPr marL="571500" indent="-571500">
              <a:buFont typeface="Wingdings" panose="05000000000000000000" pitchFamily="2" charset="2"/>
              <a:buChar char="à"/>
            </a:pPr>
            <a:r>
              <a:rPr lang="en-US" sz="4000" dirty="0" smtClean="0"/>
              <a:t>Consuming API Apps</a:t>
            </a:r>
          </a:p>
          <a:p>
            <a:pPr marL="571500" indent="-571500">
              <a:buFont typeface="Wingdings" panose="05000000000000000000" pitchFamily="2" charset="2"/>
              <a:buChar char="à"/>
            </a:pPr>
            <a:r>
              <a:rPr lang="en-US" sz="4000" dirty="0"/>
              <a:t>Integration &amp; Architecture</a:t>
            </a:r>
            <a:endParaRPr lang="en-US" sz="4000" dirty="0" smtClean="0"/>
          </a:p>
          <a:p>
            <a:pPr marL="571500" indent="-571500">
              <a:buFont typeface="Wingdings" panose="05000000000000000000" pitchFamily="2" charset="2"/>
              <a:buChar char="à"/>
            </a:pPr>
            <a:endParaRPr lang="en-US" sz="4000" dirty="0" smtClean="0"/>
          </a:p>
          <a:p>
            <a:pPr marL="571500" indent="-571500">
              <a:buFont typeface="Wingdings" panose="05000000000000000000" pitchFamily="2" charset="2"/>
              <a:buChar char="à"/>
            </a:pP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Don’t like the templates?  Roll out your own API App!</a:t>
            </a:r>
            <a:endParaRPr lang="en-US" dirty="0"/>
          </a:p>
        </p:txBody>
      </p:sp>
      <p:sp>
        <p:nvSpPr>
          <p:cNvPr id="3" name="Title 2"/>
          <p:cNvSpPr>
            <a:spLocks noGrp="1"/>
          </p:cNvSpPr>
          <p:nvPr>
            <p:ph type="title"/>
          </p:nvPr>
        </p:nvSpPr>
        <p:spPr/>
        <p:txBody>
          <a:bodyPr/>
          <a:lstStyle/>
          <a:p>
            <a:r>
              <a:rPr lang="en-US" dirty="0" smtClean="0"/>
              <a:t>API App Templates</a:t>
            </a:r>
            <a:endParaRPr lang="en-US" dirty="0"/>
          </a:p>
        </p:txBody>
      </p:sp>
    </p:spTree>
    <p:extLst>
      <p:ext uri="{BB962C8B-B14F-4D97-AF65-F5344CB8AC3E}">
        <p14:creationId xmlns:p14="http://schemas.microsoft.com/office/powerpoint/2010/main" val="143376326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sz="2800" dirty="0" smtClean="0"/>
              <a:t>Package and Publish </a:t>
            </a:r>
          </a:p>
          <a:p>
            <a:pPr lvl="1"/>
            <a:r>
              <a:rPr lang="en-US" sz="2800" dirty="0" smtClean="0"/>
              <a:t>Use </a:t>
            </a:r>
            <a:r>
              <a:rPr lang="en-US" sz="2800" dirty="0" err="1" smtClean="0"/>
              <a:t>WebDeploy</a:t>
            </a:r>
            <a:r>
              <a:rPr lang="en-US" sz="2800" dirty="0" smtClean="0"/>
              <a:t> like Web Apps</a:t>
            </a:r>
          </a:p>
          <a:p>
            <a:pPr lvl="1"/>
            <a:r>
              <a:rPr lang="en-US" sz="2800" dirty="0" smtClean="0"/>
              <a:t>Use local </a:t>
            </a:r>
            <a:r>
              <a:rPr lang="en-US" sz="2800" dirty="0" err="1" smtClean="0"/>
              <a:t>Git</a:t>
            </a:r>
            <a:r>
              <a:rPr lang="en-US" sz="2800" dirty="0" smtClean="0"/>
              <a:t> repo</a:t>
            </a:r>
          </a:p>
          <a:p>
            <a:r>
              <a:rPr lang="en-US" sz="2800" dirty="0" smtClean="0"/>
              <a:t>Metadata about Web Service forms Contract</a:t>
            </a:r>
          </a:p>
          <a:p>
            <a:pPr lvl="1"/>
            <a:r>
              <a:rPr lang="en-US" sz="2800" dirty="0" smtClean="0"/>
              <a:t>Done using Swagger for your platform of choice</a:t>
            </a:r>
          </a:p>
          <a:p>
            <a:pPr lvl="1"/>
            <a:r>
              <a:rPr lang="en-US" sz="2800" dirty="0" smtClean="0"/>
              <a:t>Metadata makes API “discoverable”</a:t>
            </a:r>
          </a:p>
          <a:p>
            <a:r>
              <a:rPr lang="en-US" sz="2800" dirty="0" smtClean="0"/>
              <a:t>SSO or security aspects are handled at the server level, not the app</a:t>
            </a:r>
          </a:p>
          <a:p>
            <a:r>
              <a:rPr lang="en-US" sz="2800" dirty="0" smtClean="0"/>
              <a:t>Easily build </a:t>
            </a:r>
            <a:r>
              <a:rPr lang="en-US" sz="2800" dirty="0" err="1" smtClean="0"/>
              <a:t>Microservices</a:t>
            </a:r>
            <a:endParaRPr lang="en-US" sz="2800" dirty="0" smtClean="0"/>
          </a:p>
        </p:txBody>
      </p:sp>
      <p:sp>
        <p:nvSpPr>
          <p:cNvPr id="3" name="Title 2"/>
          <p:cNvSpPr>
            <a:spLocks noGrp="1"/>
          </p:cNvSpPr>
          <p:nvPr>
            <p:ph type="title"/>
          </p:nvPr>
        </p:nvSpPr>
        <p:spPr/>
        <p:txBody>
          <a:bodyPr/>
          <a:lstStyle/>
          <a:p>
            <a:r>
              <a:rPr lang="en-US" dirty="0" smtClean="0"/>
              <a:t>Authoring API Apps</a:t>
            </a:r>
            <a:endParaRPr lang="en-US" dirty="0"/>
          </a:p>
        </p:txBody>
      </p:sp>
      <p:sp>
        <p:nvSpPr>
          <p:cNvPr id="6" name="Content Placeholder 5"/>
          <p:cNvSpPr>
            <a:spLocks noGrp="1"/>
          </p:cNvSpPr>
          <p:nvPr>
            <p:ph sz="quarter" idx="11"/>
          </p:nvPr>
        </p:nvSpPr>
        <p:spPr/>
        <p:txBody>
          <a:bodyPr/>
          <a:lstStyle/>
          <a:p>
            <a:r>
              <a:rPr lang="en-US" dirty="0" smtClean="0">
                <a:solidFill>
                  <a:schemeClr val="tx2"/>
                </a:solidFill>
              </a:rPr>
              <a:t>Authoring</a:t>
            </a:r>
            <a:endParaRPr lang="en-US" dirty="0">
              <a:solidFill>
                <a:schemeClr val="tx2"/>
              </a:solidFill>
            </a:endParaRPr>
          </a:p>
        </p:txBody>
      </p:sp>
    </p:spTree>
    <p:extLst>
      <p:ext uri="{BB962C8B-B14F-4D97-AF65-F5344CB8AC3E}">
        <p14:creationId xmlns:p14="http://schemas.microsoft.com/office/powerpoint/2010/main" val="278993948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Create an API App</a:t>
            </a:r>
            <a:endParaRPr lang="en-US" dirty="0"/>
          </a:p>
        </p:txBody>
      </p:sp>
    </p:spTree>
    <p:extLst>
      <p:ext uri="{BB962C8B-B14F-4D97-AF65-F5344CB8AC3E}">
        <p14:creationId xmlns:p14="http://schemas.microsoft.com/office/powerpoint/2010/main" val="117166609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Access Levels</a:t>
            </a:r>
            <a:endParaRPr lang="en-US" sz="3600" dirty="0"/>
          </a:p>
        </p:txBody>
      </p:sp>
      <p:sp>
        <p:nvSpPr>
          <p:cNvPr id="3" name="Content Placeholder 2"/>
          <p:cNvSpPr>
            <a:spLocks noGrp="1"/>
          </p:cNvSpPr>
          <p:nvPr>
            <p:ph sz="quarter" idx="10"/>
          </p:nvPr>
        </p:nvSpPr>
        <p:spPr/>
        <p:txBody>
          <a:bodyPr/>
          <a:lstStyle/>
          <a:p>
            <a:r>
              <a:rPr lang="en-US" sz="3200" dirty="0">
                <a:latin typeface="+mn-lt"/>
              </a:rPr>
              <a:t>Public (</a:t>
            </a:r>
            <a:r>
              <a:rPr lang="en-US" sz="3200" dirty="0" smtClean="0">
                <a:latin typeface="+mn-lt"/>
              </a:rPr>
              <a:t>anonymous)</a:t>
            </a:r>
          </a:p>
          <a:p>
            <a:pPr lvl="1"/>
            <a:r>
              <a:rPr lang="en-US" dirty="0" smtClean="0">
                <a:latin typeface="+mj-lt"/>
              </a:rPr>
              <a:t>Anyone </a:t>
            </a:r>
            <a:r>
              <a:rPr lang="en-US" dirty="0">
                <a:latin typeface="+mj-lt"/>
              </a:rPr>
              <a:t>can call the API app from outside the resource group without being logged in</a:t>
            </a:r>
            <a:r>
              <a:rPr lang="en-US" dirty="0" smtClean="0">
                <a:latin typeface="+mj-lt"/>
              </a:rPr>
              <a:t>.</a:t>
            </a:r>
          </a:p>
          <a:p>
            <a:pPr marL="336076" lvl="1" indent="0">
              <a:buNone/>
            </a:pPr>
            <a:endParaRPr lang="en-US" dirty="0">
              <a:latin typeface="+mj-lt"/>
            </a:endParaRPr>
          </a:p>
          <a:p>
            <a:r>
              <a:rPr lang="en-US" sz="3200" dirty="0">
                <a:latin typeface="+mn-lt"/>
              </a:rPr>
              <a:t>Public (</a:t>
            </a:r>
            <a:r>
              <a:rPr lang="en-US" sz="3200" dirty="0">
                <a:latin typeface="+mn-lt"/>
              </a:rPr>
              <a:t>authenticated)</a:t>
            </a:r>
          </a:p>
          <a:p>
            <a:pPr lvl="1"/>
            <a:r>
              <a:rPr lang="en-US" dirty="0" smtClean="0">
                <a:latin typeface="+mj-lt"/>
              </a:rPr>
              <a:t>Only </a:t>
            </a:r>
            <a:r>
              <a:rPr lang="en-US" dirty="0">
                <a:latin typeface="+mj-lt"/>
              </a:rPr>
              <a:t>authenticated users are allowed to call the API app from outside the resource group</a:t>
            </a:r>
            <a:r>
              <a:rPr lang="en-US" dirty="0" smtClean="0">
                <a:latin typeface="+mj-lt"/>
              </a:rPr>
              <a:t>.</a:t>
            </a:r>
          </a:p>
          <a:p>
            <a:pPr marL="336076" lvl="1" indent="0">
              <a:buNone/>
            </a:pPr>
            <a:endParaRPr lang="en-US" dirty="0">
              <a:latin typeface="+mj-lt"/>
            </a:endParaRPr>
          </a:p>
          <a:p>
            <a:r>
              <a:rPr lang="en-US" sz="3200" dirty="0">
                <a:latin typeface="+mn-lt"/>
              </a:rPr>
              <a:t>Internal</a:t>
            </a:r>
          </a:p>
          <a:p>
            <a:pPr lvl="1"/>
            <a:r>
              <a:rPr lang="en-US" dirty="0" smtClean="0">
                <a:latin typeface="+mj-lt"/>
              </a:rPr>
              <a:t>Only </a:t>
            </a:r>
            <a:r>
              <a:rPr lang="en-US" dirty="0">
                <a:latin typeface="+mj-lt"/>
              </a:rPr>
              <a:t>other API apps in the same resource group are allowed to call the API app.</a:t>
            </a:r>
          </a:p>
          <a:p>
            <a:endParaRPr lang="en-US" dirty="0"/>
          </a:p>
        </p:txBody>
      </p:sp>
    </p:spTree>
    <p:extLst>
      <p:ext uri="{BB962C8B-B14F-4D97-AF65-F5344CB8AC3E}">
        <p14:creationId xmlns:p14="http://schemas.microsoft.com/office/powerpoint/2010/main" val="88288059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Public (Authenticated)</a:t>
            </a:r>
            <a:br>
              <a:rPr lang="en-US" sz="3200" dirty="0" smtClean="0"/>
            </a:br>
            <a:r>
              <a:rPr lang="en-US" sz="3200" dirty="0" smtClean="0"/>
              <a:t>Access Level</a:t>
            </a:r>
            <a:endParaRPr lang="en-US" sz="3200"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733508455"/>
              </p:ext>
            </p:extLst>
          </p:nvPr>
        </p:nvGraphicFramePr>
        <p:xfrm>
          <a:off x="3398838" y="684213"/>
          <a:ext cx="8624887" cy="4421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46311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Consuming API Apps</a:t>
            </a:r>
            <a:endParaRPr lang="en-US" dirty="0"/>
          </a:p>
        </p:txBody>
      </p:sp>
    </p:spTree>
    <p:extLst>
      <p:ext uri="{BB962C8B-B14F-4D97-AF65-F5344CB8AC3E}">
        <p14:creationId xmlns:p14="http://schemas.microsoft.com/office/powerpoint/2010/main" val="212840066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smtClean="0"/>
              <a:t>API Apps addresses key pains around building and consuming APIs</a:t>
            </a:r>
            <a:endParaRPr lang="en-US" sz="4400" dirty="0"/>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98899111"/>
              </p:ext>
            </p:extLst>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26</a:t>
            </a:fld>
            <a:endParaRPr lang="en-US">
              <a:latin typeface="Segoe UI Light"/>
            </a:endParaRPr>
          </a:p>
        </p:txBody>
      </p:sp>
    </p:spTree>
    <p:extLst>
      <p:ext uri="{BB962C8B-B14F-4D97-AF65-F5344CB8AC3E}">
        <p14:creationId xmlns:p14="http://schemas.microsoft.com/office/powerpoint/2010/main" val="334854876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Simplifying Integration</a:t>
            </a:r>
            <a:endParaRPr lang="en-US" sz="4800" dirty="0"/>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smtClean="0">
                <a:gradFill>
                  <a:gsLst>
                    <a:gs pos="2917">
                      <a:schemeClr val="tx1"/>
                    </a:gs>
                    <a:gs pos="30000">
                      <a:schemeClr val="tx1"/>
                    </a:gs>
                  </a:gsLst>
                  <a:lin ang="5400000" scaled="0"/>
                </a:gradFill>
              </a:rPr>
              <a:t>Managed Middle Tier</a:t>
            </a:r>
            <a:endParaRPr lang="en-US" sz="3200" dirty="0" smtClean="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On Premise Applications</a:t>
            </a:r>
            <a:endParaRPr lang="en-US" sz="2000" dirty="0" smtClean="0">
              <a:gradFill>
                <a:gsLst>
                  <a:gs pos="2917">
                    <a:schemeClr val="tx1"/>
                  </a:gs>
                  <a:gs pos="30000">
                    <a:schemeClr val="tx1"/>
                  </a:gs>
                </a:gsLst>
                <a:lin ang="5400000" scaled="0"/>
              </a:gradFill>
              <a:latin typeface="+mj-lt"/>
            </a:endParaRP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Databases</a:t>
            </a:r>
            <a:r>
              <a:rPr lang="en-US" sz="2000" dirty="0" smtClean="0">
                <a:gradFill>
                  <a:gsLst>
                    <a:gs pos="2917">
                      <a:schemeClr val="tx1"/>
                    </a:gs>
                    <a:gs pos="30000">
                      <a:schemeClr val="tx1"/>
                    </a:gs>
                  </a:gsLst>
                  <a:lin ang="5400000" scaled="0"/>
                </a:gradFill>
                <a:latin typeface="+mj-lt"/>
              </a:rPr>
              <a:t> in Azure VMs</a:t>
            </a:r>
            <a:endParaRPr lang="en-US" sz="2000" dirty="0" smtClean="0">
              <a:gradFill>
                <a:gsLst>
                  <a:gs pos="2917">
                    <a:schemeClr val="tx1"/>
                  </a:gs>
                  <a:gs pos="30000">
                    <a:schemeClr val="tx1"/>
                  </a:gs>
                </a:gsLst>
                <a:lin ang="5400000" scaled="0"/>
              </a:gradFill>
              <a:latin typeface="+mj-lt"/>
            </a:endParaRP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SharePoint Online</a:t>
            </a:r>
            <a:endParaRPr lang="en-US" sz="2000" dirty="0" smtClean="0">
              <a:gradFill>
                <a:gsLst>
                  <a:gs pos="2917">
                    <a:schemeClr val="tx1"/>
                  </a:gs>
                  <a:gs pos="30000">
                    <a:schemeClr val="tx1"/>
                  </a:gs>
                </a:gsLst>
                <a:lin ang="5400000" scaled="0"/>
              </a:gradFill>
              <a:latin typeface="+mj-lt"/>
            </a:endParaRP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Cloud-Hosted Web Apps</a:t>
            </a:r>
            <a:endParaRPr lang="en-US" sz="2000" dirty="0" smtClean="0">
              <a:gradFill>
                <a:gsLst>
                  <a:gs pos="2917">
                    <a:schemeClr val="tx1"/>
                  </a:gs>
                  <a:gs pos="30000">
                    <a:schemeClr val="tx1"/>
                  </a:gs>
                </a:gsLst>
                <a:lin ang="5400000" scaled="0"/>
              </a:gradFill>
              <a:latin typeface="+mj-lt"/>
            </a:endParaRP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5667274" y="1415629"/>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API App[s]</a:t>
            </a:r>
            <a:endParaRPr lang="en-US" sz="36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p:cNvCxnSpPr/>
          <p:nvPr/>
        </p:nvCxnSpPr>
        <p:spPr>
          <a:xfrm>
            <a:off x="4085863" y="1888271"/>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4112639" y="2829535"/>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4143620" y="3355061"/>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4085863" y="3481868"/>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6598404" y="2374637"/>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6598404" y="3355061"/>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6598404" y="3229734"/>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4730807" y="4423234"/>
            <a:ext cx="27747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chemeClr val="tx1"/>
                    </a:gs>
                    <a:gs pos="30000">
                      <a:schemeClr val="tx1"/>
                    </a:gs>
                  </a:gsLst>
                  <a:lin ang="5400000" scaled="0"/>
                </a:gradFill>
              </a:rPr>
              <a:t>SSO, Auth, Scale, etc.</a:t>
            </a:r>
            <a:endParaRPr lang="en-US" sz="16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23938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Consuming API Apps</a:t>
            </a:r>
            <a:endParaRPr lang="en-US" dirty="0"/>
          </a:p>
        </p:txBody>
      </p:sp>
      <p:sp>
        <p:nvSpPr>
          <p:cNvPr id="3" name="Content Placeholder 2"/>
          <p:cNvSpPr>
            <a:spLocks noGrp="1"/>
          </p:cNvSpPr>
          <p:nvPr>
            <p:ph sz="quarter" idx="10"/>
          </p:nvPr>
        </p:nvSpPr>
        <p:spPr/>
        <p:txBody>
          <a:bodyPr/>
          <a:lstStyle/>
          <a:p>
            <a:r>
              <a:rPr lang="en-US" dirty="0" smtClean="0"/>
              <a:t>API Apps expose HTTP services</a:t>
            </a:r>
          </a:p>
          <a:p>
            <a:endParaRPr lang="en-US" dirty="0"/>
          </a:p>
          <a:p>
            <a:r>
              <a:rPr lang="en-US" dirty="0" smtClean="0"/>
              <a:t>Metadata is exposed using Swagger 2.0 metadata</a:t>
            </a:r>
          </a:p>
          <a:p>
            <a:pPr lvl="1"/>
            <a:r>
              <a:rPr lang="en-US" dirty="0" smtClean="0"/>
              <a:t>JSON file</a:t>
            </a:r>
          </a:p>
          <a:p>
            <a:pPr lvl="1"/>
            <a:r>
              <a:rPr lang="en-US" dirty="0" smtClean="0"/>
              <a:t>Widely supported</a:t>
            </a:r>
          </a:p>
          <a:p>
            <a:pPr lvl="1"/>
            <a:endParaRPr lang="en-US" dirty="0"/>
          </a:p>
          <a:p>
            <a:r>
              <a:rPr lang="en-US" dirty="0" smtClean="0"/>
              <a:t>Client applications </a:t>
            </a:r>
            <a:endParaRPr lang="en-US" dirty="0"/>
          </a:p>
        </p:txBody>
      </p:sp>
    </p:spTree>
    <p:extLst>
      <p:ext uri="{BB962C8B-B14F-4D97-AF65-F5344CB8AC3E}">
        <p14:creationId xmlns:p14="http://schemas.microsoft.com/office/powerpoint/2010/main" val="122797616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Connecting to an API App</a:t>
            </a:r>
            <a:endParaRPr lang="en-US" dirty="0"/>
          </a:p>
        </p:txBody>
      </p:sp>
    </p:spTree>
    <p:extLst>
      <p:ext uri="{BB962C8B-B14F-4D97-AF65-F5344CB8AC3E}">
        <p14:creationId xmlns:p14="http://schemas.microsoft.com/office/powerpoint/2010/main" val="369721819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Why Use a Managed API Service?</a:t>
            </a:r>
            <a:endParaRPr lang="en-US" dirty="0"/>
          </a:p>
        </p:txBody>
      </p:sp>
    </p:spTree>
    <p:extLst>
      <p:ext uri="{BB962C8B-B14F-4D97-AF65-F5344CB8AC3E}">
        <p14:creationId xmlns:p14="http://schemas.microsoft.com/office/powerpoint/2010/main" val="95287928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Swagger</a:t>
            </a:r>
            <a:endParaRPr lang="en-US" dirty="0"/>
          </a:p>
        </p:txBody>
      </p:sp>
      <p:sp>
        <p:nvSpPr>
          <p:cNvPr id="3" name="Content Placeholder 2"/>
          <p:cNvSpPr>
            <a:spLocks noGrp="1"/>
          </p:cNvSpPr>
          <p:nvPr>
            <p:ph sz="quarter" idx="10"/>
          </p:nvPr>
        </p:nvSpPr>
        <p:spPr/>
        <p:txBody>
          <a:bodyPr/>
          <a:lstStyle/>
          <a:p>
            <a:r>
              <a:rPr lang="en-US" sz="2800" dirty="0" smtClean="0"/>
              <a:t>Engine that provides a JSON representation of your API for integration with various frameworks, applications and tools</a:t>
            </a:r>
          </a:p>
          <a:p>
            <a:pPr marL="0" indent="0">
              <a:buNone/>
            </a:pPr>
            <a:endParaRPr lang="en-US" sz="2800" dirty="0" smtClean="0">
              <a:hlinkClick r:id="rId2"/>
            </a:endParaRPr>
          </a:p>
          <a:p>
            <a:pPr marL="0" indent="0">
              <a:buNone/>
            </a:pPr>
            <a:r>
              <a:rPr lang="en-US" sz="2800" dirty="0" smtClean="0">
                <a:hlinkClick r:id="rId2"/>
              </a:rPr>
              <a:t>http</a:t>
            </a:r>
            <a:r>
              <a:rPr lang="en-US" sz="2800" dirty="0">
                <a:hlinkClick r:id="rId2"/>
              </a:rPr>
              <a:t>://swagger.io/</a:t>
            </a:r>
            <a:endParaRPr lang="en-US" sz="2800" dirty="0"/>
          </a:p>
          <a:p>
            <a:endParaRPr lang="en-US" sz="2800" dirty="0"/>
          </a:p>
        </p:txBody>
      </p:sp>
    </p:spTree>
    <p:extLst>
      <p:ext uri="{BB962C8B-B14F-4D97-AF65-F5344CB8AC3E}">
        <p14:creationId xmlns:p14="http://schemas.microsoft.com/office/powerpoint/2010/main" val="306230886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Swagger</a:t>
            </a:r>
            <a:endParaRPr lang="en-US" dirty="0"/>
          </a:p>
        </p:txBody>
      </p:sp>
      <p:sp>
        <p:nvSpPr>
          <p:cNvPr id="3" name="Content Placeholder 2"/>
          <p:cNvSpPr>
            <a:spLocks noGrp="1"/>
          </p:cNvSpPr>
          <p:nvPr>
            <p:ph sz="quarter" idx="10"/>
          </p:nvPr>
        </p:nvSpPr>
        <p:spPr/>
        <p:txBody>
          <a:bodyPr/>
          <a:lstStyle/>
          <a:p>
            <a:r>
              <a:rPr lang="en-US" sz="2400" dirty="0" smtClean="0"/>
              <a:t>Through dynamic metadata you can generate:</a:t>
            </a:r>
          </a:p>
          <a:p>
            <a:pPr lvl="1"/>
            <a:r>
              <a:rPr lang="en-US" sz="2400" dirty="0" smtClean="0"/>
              <a:t>Interactive documentation</a:t>
            </a:r>
          </a:p>
          <a:p>
            <a:pPr lvl="1"/>
            <a:r>
              <a:rPr lang="en-US" sz="2400" dirty="0" smtClean="0"/>
              <a:t>Client SDK</a:t>
            </a:r>
          </a:p>
          <a:p>
            <a:pPr lvl="1"/>
            <a:r>
              <a:rPr lang="en-US" sz="2400" dirty="0" smtClean="0"/>
              <a:t>Discoverable endpoints</a:t>
            </a:r>
          </a:p>
          <a:p>
            <a:r>
              <a:rPr lang="en-US" sz="2400" dirty="0" smtClean="0"/>
              <a:t>Integrates into many services and frameworks including</a:t>
            </a:r>
          </a:p>
          <a:p>
            <a:pPr lvl="1"/>
            <a:r>
              <a:rPr lang="en-US" sz="2400" dirty="0" smtClean="0"/>
              <a:t>JavaScript, Node.js, .NET, Java, Go, Groovy, PHP</a:t>
            </a:r>
          </a:p>
          <a:p>
            <a:r>
              <a:rPr lang="en-US" sz="2400" dirty="0" smtClean="0"/>
              <a:t>Already supported in the </a:t>
            </a:r>
            <a:r>
              <a:rPr lang="en-US" sz="2400" b="1" dirty="0" smtClean="0"/>
              <a:t>API Management</a:t>
            </a:r>
            <a:r>
              <a:rPr lang="en-US" sz="2400" dirty="0" smtClean="0"/>
              <a:t> service</a:t>
            </a:r>
          </a:p>
          <a:p>
            <a:r>
              <a:rPr lang="en-US" sz="2400" dirty="0" smtClean="0"/>
              <a:t>Already supported in many tools:</a:t>
            </a:r>
          </a:p>
          <a:p>
            <a:pPr lvl="1"/>
            <a:r>
              <a:rPr lang="en-US" sz="2400" dirty="0" smtClean="0"/>
              <a:t>Postman, </a:t>
            </a:r>
            <a:r>
              <a:rPr lang="en-US" sz="2400" dirty="0" err="1" smtClean="0"/>
              <a:t>Runscope</a:t>
            </a:r>
            <a:r>
              <a:rPr lang="en-US" sz="2400" dirty="0" smtClean="0"/>
              <a:t>, </a:t>
            </a:r>
            <a:r>
              <a:rPr lang="en-US" sz="2400" dirty="0" err="1" smtClean="0"/>
              <a:t>SoapUI</a:t>
            </a:r>
            <a:endParaRPr lang="en-US" sz="2400" dirty="0" smtClean="0"/>
          </a:p>
        </p:txBody>
      </p:sp>
    </p:spTree>
    <p:extLst>
      <p:ext uri="{BB962C8B-B14F-4D97-AF65-F5344CB8AC3E}">
        <p14:creationId xmlns:p14="http://schemas.microsoft.com/office/powerpoint/2010/main" val="267553961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Swagger UI</a:t>
            </a:r>
            <a:endParaRPr lang="en-US" dirty="0"/>
          </a:p>
        </p:txBody>
      </p:sp>
      <p:sp>
        <p:nvSpPr>
          <p:cNvPr id="5" name="Content Placeholder 4"/>
          <p:cNvSpPr>
            <a:spLocks noGrp="1"/>
          </p:cNvSpPr>
          <p:nvPr>
            <p:ph sz="quarter" idx="11"/>
          </p:nvPr>
        </p:nvSpPr>
        <p:spPr>
          <a:xfrm>
            <a:off x="274638" y="1428750"/>
            <a:ext cx="11750348" cy="692150"/>
          </a:xfrm>
        </p:spPr>
        <p:txBody>
          <a:bodyPr/>
          <a:lstStyle/>
          <a:p>
            <a:r>
              <a:rPr lang="en-US" sz="2200" dirty="0">
                <a:solidFill>
                  <a:schemeClr val="tx2"/>
                </a:solidFill>
              </a:rPr>
              <a:t>Automatically generated User Interface to view metadata and documentation for each service endpoint</a:t>
            </a:r>
          </a:p>
          <a:p>
            <a:endParaRPr lang="en-US" sz="2200" dirty="0">
              <a:solidFill>
                <a:schemeClr val="tx2"/>
              </a:solidFill>
            </a:endParaRPr>
          </a:p>
        </p:txBody>
      </p:sp>
      <p:pic>
        <p:nvPicPr>
          <p:cNvPr id="6" name="Content Placeholder 5"/>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147492" y="2317750"/>
            <a:ext cx="5868442" cy="4083050"/>
          </a:xfrm>
          <a:prstGeom prst="rect">
            <a:avLst/>
          </a:prstGeom>
        </p:spPr>
      </p:pic>
    </p:spTree>
    <p:extLst>
      <p:ext uri="{BB962C8B-B14F-4D97-AF65-F5344CB8AC3E}">
        <p14:creationId xmlns:p14="http://schemas.microsoft.com/office/powerpoint/2010/main" val="15691051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Preview Portal</a:t>
            </a:r>
            <a:endParaRPr lang="en-US" dirty="0"/>
          </a:p>
        </p:txBody>
      </p:sp>
      <p:sp>
        <p:nvSpPr>
          <p:cNvPr id="4" name="Content Placeholder 3"/>
          <p:cNvSpPr>
            <a:spLocks noGrp="1"/>
          </p:cNvSpPr>
          <p:nvPr>
            <p:ph sz="quarter" idx="10"/>
          </p:nvPr>
        </p:nvSpPr>
        <p:spPr>
          <a:xfrm>
            <a:off x="2103900" y="1828800"/>
            <a:ext cx="8743227" cy="1653436"/>
          </a:xfrm>
        </p:spPr>
        <p:txBody>
          <a:bodyPr/>
          <a:lstStyle/>
          <a:p>
            <a:r>
              <a:rPr lang="en-US" sz="2200" dirty="0" smtClean="0">
                <a:latin typeface="+mn-lt"/>
              </a:rPr>
              <a:t>The Azure Preview Portal can visualize your API for you</a:t>
            </a:r>
          </a:p>
          <a:p>
            <a:pPr lvl="1"/>
            <a:r>
              <a:rPr lang="en-US" sz="2200" dirty="0" smtClean="0">
                <a:latin typeface="+mj-lt"/>
              </a:rPr>
              <a:t>You can also download the JSON Swagger metadata directly from the portal</a:t>
            </a:r>
          </a:p>
        </p:txBody>
      </p:sp>
      <p:pic>
        <p:nvPicPr>
          <p:cNvPr id="5" name="Picture 4"/>
          <p:cNvPicPr>
            <a:picLocks noChangeAspect="1"/>
          </p:cNvPicPr>
          <p:nvPr/>
        </p:nvPicPr>
        <p:blipFill rotWithShape="1">
          <a:blip r:embed="rId2"/>
          <a:srcRect l="50729" t="8238" r="4937" b="54075"/>
          <a:stretch/>
        </p:blipFill>
        <p:spPr>
          <a:xfrm>
            <a:off x="2103900" y="2981195"/>
            <a:ext cx="8107681" cy="3876805"/>
          </a:xfrm>
          <a:prstGeom prst="rect">
            <a:avLst/>
          </a:prstGeom>
        </p:spPr>
      </p:pic>
    </p:spTree>
    <p:extLst>
      <p:ext uri="{BB962C8B-B14F-4D97-AF65-F5344CB8AC3E}">
        <p14:creationId xmlns:p14="http://schemas.microsoft.com/office/powerpoint/2010/main" val="241706330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r>
              <a:rPr lang="en-US" dirty="0"/>
              <a:t>: Viewing the Metadata for an API App</a:t>
            </a:r>
          </a:p>
        </p:txBody>
      </p:sp>
    </p:spTree>
    <p:extLst>
      <p:ext uri="{BB962C8B-B14F-4D97-AF65-F5344CB8AC3E}">
        <p14:creationId xmlns:p14="http://schemas.microsoft.com/office/powerpoint/2010/main" val="56782195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Integration &amp; Architecture</a:t>
            </a:r>
            <a:endParaRPr lang="en-US" dirty="0"/>
          </a:p>
        </p:txBody>
      </p:sp>
    </p:spTree>
    <p:extLst>
      <p:ext uri="{BB962C8B-B14F-4D97-AF65-F5344CB8AC3E}">
        <p14:creationId xmlns:p14="http://schemas.microsoft.com/office/powerpoint/2010/main" val="212074957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3128645" y="1770500"/>
            <a:ext cx="6370435" cy="4819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prstClr val="white">
                    <a:lumMod val="50000"/>
                  </a:prstClr>
                </a:solidFill>
              </a:rPr>
              <a:t>Resource Group – App Service</a:t>
            </a:r>
          </a:p>
        </p:txBody>
      </p:sp>
      <p:sp>
        <p:nvSpPr>
          <p:cNvPr id="28" name="Rectangle 27"/>
          <p:cNvSpPr/>
          <p:nvPr/>
        </p:nvSpPr>
        <p:spPr>
          <a:xfrm>
            <a:off x="3704519" y="2104227"/>
            <a:ext cx="621635" cy="31923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dirty="0">
                <a:solidFill>
                  <a:prstClr val="white"/>
                </a:solidFill>
              </a:rPr>
              <a:t>API App Gateway</a:t>
            </a:r>
          </a:p>
        </p:txBody>
      </p:sp>
      <p:pic>
        <p:nvPicPr>
          <p:cNvPr id="47" name="Picture 46"/>
          <p:cNvPicPr>
            <a:picLocks noChangeAspect="1"/>
          </p:cNvPicPr>
          <p:nvPr/>
        </p:nvPicPr>
        <p:blipFill>
          <a:blip r:embed="rId3"/>
          <a:stretch>
            <a:fillRect/>
          </a:stretch>
        </p:blipFill>
        <p:spPr>
          <a:xfrm>
            <a:off x="5481481" y="5923177"/>
            <a:ext cx="553122" cy="584582"/>
          </a:xfrm>
          <a:prstGeom prst="rect">
            <a:avLst/>
          </a:prstGeom>
        </p:spPr>
      </p:pic>
      <p:pic>
        <p:nvPicPr>
          <p:cNvPr id="49" name="Picture 48"/>
          <p:cNvPicPr>
            <a:picLocks noChangeAspect="1"/>
          </p:cNvPicPr>
          <p:nvPr/>
        </p:nvPicPr>
        <p:blipFill>
          <a:blip r:embed="rId4"/>
          <a:stretch>
            <a:fillRect/>
          </a:stretch>
        </p:blipFill>
        <p:spPr>
          <a:xfrm>
            <a:off x="6207622" y="5923177"/>
            <a:ext cx="499107" cy="546701"/>
          </a:xfrm>
          <a:prstGeom prst="rect">
            <a:avLst/>
          </a:prstGeom>
        </p:spPr>
      </p:pic>
      <p:sp>
        <p:nvSpPr>
          <p:cNvPr id="50" name="Rectangle 49"/>
          <p:cNvSpPr/>
          <p:nvPr/>
        </p:nvSpPr>
        <p:spPr>
          <a:xfrm>
            <a:off x="6894883" y="5918651"/>
            <a:ext cx="2285675" cy="54856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other Azure services…</a:t>
            </a:r>
          </a:p>
        </p:txBody>
      </p:sp>
      <p:sp>
        <p:nvSpPr>
          <p:cNvPr id="53" name="Rectangle 52"/>
          <p:cNvSpPr/>
          <p:nvPr/>
        </p:nvSpPr>
        <p:spPr>
          <a:xfrm>
            <a:off x="690876" y="2920222"/>
            <a:ext cx="1925854" cy="156033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prstClr val="white"/>
                </a:solidFill>
              </a:rPr>
              <a:t>Clients</a:t>
            </a:r>
          </a:p>
          <a:p>
            <a:pPr marL="285695" indent="-285695">
              <a:buFont typeface="Arial" panose="020B0604020202020204" pitchFamily="34" charset="0"/>
              <a:buChar char="•"/>
            </a:pPr>
            <a:r>
              <a:rPr lang="en-US" dirty="0">
                <a:solidFill>
                  <a:prstClr val="white"/>
                </a:solidFill>
              </a:rPr>
              <a:t>Web </a:t>
            </a:r>
          </a:p>
          <a:p>
            <a:pPr marL="285695" indent="-285695">
              <a:buFont typeface="Arial" panose="020B0604020202020204" pitchFamily="34" charset="0"/>
              <a:buChar char="•"/>
            </a:pPr>
            <a:r>
              <a:rPr lang="en-US" dirty="0">
                <a:solidFill>
                  <a:prstClr val="white"/>
                </a:solidFill>
              </a:rPr>
              <a:t>Mobile (iOS)</a:t>
            </a:r>
          </a:p>
          <a:p>
            <a:pPr marL="285695" indent="-285695">
              <a:buFont typeface="Arial" panose="020B0604020202020204" pitchFamily="34" charset="0"/>
              <a:buChar char="•"/>
            </a:pPr>
            <a:r>
              <a:rPr lang="en-US" dirty="0">
                <a:solidFill>
                  <a:prstClr val="white"/>
                </a:solidFill>
              </a:rPr>
              <a:t>Flow</a:t>
            </a:r>
          </a:p>
        </p:txBody>
      </p:sp>
      <p:cxnSp>
        <p:nvCxnSpPr>
          <p:cNvPr id="54" name="Straight Arrow Connector 53"/>
          <p:cNvCxnSpPr>
            <a:stCxn id="53" idx="3"/>
          </p:cNvCxnSpPr>
          <p:nvPr/>
        </p:nvCxnSpPr>
        <p:spPr>
          <a:xfrm>
            <a:off x="2616730" y="3700390"/>
            <a:ext cx="1080973" cy="3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10428303" y="3723010"/>
            <a:ext cx="1023831" cy="91427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solidFill>
                  <a:prstClr val="white"/>
                </a:solidFill>
              </a:rPr>
              <a:t>3</a:t>
            </a:r>
            <a:r>
              <a:rPr lang="en-US" sz="1568" baseline="30000" dirty="0">
                <a:solidFill>
                  <a:prstClr val="white"/>
                </a:solidFill>
              </a:rPr>
              <a:t>rd</a:t>
            </a:r>
            <a:r>
              <a:rPr lang="en-US" sz="1568" dirty="0">
                <a:solidFill>
                  <a:prstClr val="white"/>
                </a:solidFill>
              </a:rPr>
              <a:t> party SaaS</a:t>
            </a:r>
          </a:p>
        </p:txBody>
      </p:sp>
      <p:sp>
        <p:nvSpPr>
          <p:cNvPr id="140" name="Rectangle 139"/>
          <p:cNvSpPr/>
          <p:nvPr/>
        </p:nvSpPr>
        <p:spPr>
          <a:xfrm>
            <a:off x="4848387" y="2170726"/>
            <a:ext cx="2192700" cy="319232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prstClr val="white">
                    <a:lumMod val="50000"/>
                  </a:prstClr>
                </a:solidFill>
              </a:rPr>
              <a:t>API Apps from Gallery</a:t>
            </a:r>
          </a:p>
        </p:txBody>
      </p:sp>
      <p:grpSp>
        <p:nvGrpSpPr>
          <p:cNvPr id="141" name="Group 140"/>
          <p:cNvGrpSpPr/>
          <p:nvPr/>
        </p:nvGrpSpPr>
        <p:grpSpPr>
          <a:xfrm>
            <a:off x="5022377" y="2564720"/>
            <a:ext cx="1645687" cy="639989"/>
            <a:chOff x="6875316" y="3837770"/>
            <a:chExt cx="1859280" cy="944880"/>
          </a:xfrm>
        </p:grpSpPr>
        <p:sp>
          <p:nvSpPr>
            <p:cNvPr id="168" name="Rectangle 167"/>
            <p:cNvSpPr/>
            <p:nvPr/>
          </p:nvSpPr>
          <p:spPr>
            <a:xfrm>
              <a:off x="6875316" y="38377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69" name="Rectangle 168"/>
            <p:cNvSpPr/>
            <p:nvPr/>
          </p:nvSpPr>
          <p:spPr>
            <a:xfrm>
              <a:off x="7027716" y="39901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70" name="Rectangle 169"/>
            <p:cNvSpPr/>
            <p:nvPr/>
          </p:nvSpPr>
          <p:spPr>
            <a:xfrm>
              <a:off x="7180116" y="41425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Salesforce Connector</a:t>
              </a:r>
            </a:p>
          </p:txBody>
        </p:sp>
      </p:grpSp>
      <p:grpSp>
        <p:nvGrpSpPr>
          <p:cNvPr id="142" name="Group 141"/>
          <p:cNvGrpSpPr/>
          <p:nvPr/>
        </p:nvGrpSpPr>
        <p:grpSpPr>
          <a:xfrm>
            <a:off x="5022377" y="3497436"/>
            <a:ext cx="1645687" cy="639989"/>
            <a:chOff x="6875316" y="3837770"/>
            <a:chExt cx="1859280" cy="944880"/>
          </a:xfrm>
        </p:grpSpPr>
        <p:sp>
          <p:nvSpPr>
            <p:cNvPr id="165" name="Rectangle 164"/>
            <p:cNvSpPr/>
            <p:nvPr/>
          </p:nvSpPr>
          <p:spPr>
            <a:xfrm>
              <a:off x="6875316" y="38377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66" name="Rectangle 165"/>
            <p:cNvSpPr/>
            <p:nvPr/>
          </p:nvSpPr>
          <p:spPr>
            <a:xfrm>
              <a:off x="7027716" y="39901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67" name="Rectangle 166"/>
            <p:cNvSpPr/>
            <p:nvPr/>
          </p:nvSpPr>
          <p:spPr>
            <a:xfrm>
              <a:off x="7180116" y="41425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Office 365 Connector</a:t>
              </a:r>
            </a:p>
          </p:txBody>
        </p:sp>
      </p:grpSp>
      <p:sp>
        <p:nvSpPr>
          <p:cNvPr id="145" name="Rectangle 144"/>
          <p:cNvSpPr/>
          <p:nvPr/>
        </p:nvSpPr>
        <p:spPr>
          <a:xfrm>
            <a:off x="7226699" y="2170726"/>
            <a:ext cx="2014837" cy="19117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prstClr val="white">
                    <a:lumMod val="50000"/>
                  </a:prstClr>
                </a:solidFill>
              </a:rPr>
              <a:t>Custom Code</a:t>
            </a:r>
          </a:p>
        </p:txBody>
      </p:sp>
      <p:grpSp>
        <p:nvGrpSpPr>
          <p:cNvPr id="146" name="Group 145"/>
          <p:cNvGrpSpPr/>
          <p:nvPr/>
        </p:nvGrpSpPr>
        <p:grpSpPr>
          <a:xfrm>
            <a:off x="7404027" y="2564720"/>
            <a:ext cx="1645687" cy="1455991"/>
            <a:chOff x="3540142" y="800491"/>
            <a:chExt cx="1645920" cy="1456198"/>
          </a:xfrm>
        </p:grpSpPr>
        <p:grpSp>
          <p:nvGrpSpPr>
            <p:cNvPr id="152" name="Group 151"/>
            <p:cNvGrpSpPr/>
            <p:nvPr/>
          </p:nvGrpSpPr>
          <p:grpSpPr>
            <a:xfrm>
              <a:off x="3540142" y="800491"/>
              <a:ext cx="1645920" cy="640080"/>
              <a:chOff x="6875316" y="3837770"/>
              <a:chExt cx="1859280" cy="944880"/>
            </a:xfrm>
          </p:grpSpPr>
          <p:sp>
            <p:nvSpPr>
              <p:cNvPr id="157" name="Rectangle 156"/>
              <p:cNvSpPr/>
              <p:nvPr/>
            </p:nvSpPr>
            <p:spPr>
              <a:xfrm>
                <a:off x="6875316" y="38377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58" name="Rectangle 157"/>
              <p:cNvSpPr/>
              <p:nvPr/>
            </p:nvSpPr>
            <p:spPr>
              <a:xfrm>
                <a:off x="7027716" y="39901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59" name="Rectangle 158"/>
              <p:cNvSpPr/>
              <p:nvPr/>
            </p:nvSpPr>
            <p:spPr>
              <a:xfrm>
                <a:off x="7180116" y="41425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Mobile App (Data Access)</a:t>
                </a:r>
              </a:p>
            </p:txBody>
          </p:sp>
        </p:grpSp>
        <p:grpSp>
          <p:nvGrpSpPr>
            <p:cNvPr id="153" name="Group 152"/>
            <p:cNvGrpSpPr/>
            <p:nvPr/>
          </p:nvGrpSpPr>
          <p:grpSpPr>
            <a:xfrm>
              <a:off x="3540142" y="1616609"/>
              <a:ext cx="1645920" cy="640080"/>
              <a:chOff x="6875316" y="3837770"/>
              <a:chExt cx="1859280" cy="944880"/>
            </a:xfrm>
          </p:grpSpPr>
          <p:sp>
            <p:nvSpPr>
              <p:cNvPr id="154" name="Rectangle 153"/>
              <p:cNvSpPr/>
              <p:nvPr/>
            </p:nvSpPr>
            <p:spPr>
              <a:xfrm>
                <a:off x="6875316" y="38377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55" name="Rectangle 154"/>
              <p:cNvSpPr/>
              <p:nvPr/>
            </p:nvSpPr>
            <p:spPr>
              <a:xfrm>
                <a:off x="7027716" y="39901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56" name="Rectangle 155"/>
              <p:cNvSpPr/>
              <p:nvPr/>
            </p:nvSpPr>
            <p:spPr>
              <a:xfrm>
                <a:off x="7180116" y="41425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Direct deployed</a:t>
                </a:r>
              </a:p>
            </p:txBody>
          </p:sp>
        </p:grpSp>
      </p:grpSp>
      <p:sp>
        <p:nvSpPr>
          <p:cNvPr id="147" name="Rectangle 146"/>
          <p:cNvSpPr/>
          <p:nvPr/>
        </p:nvSpPr>
        <p:spPr>
          <a:xfrm>
            <a:off x="7213669" y="4196725"/>
            <a:ext cx="2027866" cy="1166326"/>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prstClr val="white">
                    <a:lumMod val="50000"/>
                  </a:prstClr>
                </a:solidFill>
              </a:rPr>
              <a:t>Logic Apps</a:t>
            </a:r>
            <a:endParaRPr lang="en-US" sz="1400" dirty="0">
              <a:solidFill>
                <a:prstClr val="white">
                  <a:lumMod val="50000"/>
                </a:prstClr>
              </a:solidFill>
            </a:endParaRPr>
          </a:p>
        </p:txBody>
      </p:sp>
      <p:cxnSp>
        <p:nvCxnSpPr>
          <p:cNvPr id="175" name="Straight Arrow Connector 174"/>
          <p:cNvCxnSpPr>
            <a:stCxn id="45" idx="3"/>
            <a:endCxn id="59" idx="1"/>
          </p:cNvCxnSpPr>
          <p:nvPr/>
        </p:nvCxnSpPr>
        <p:spPr>
          <a:xfrm flipV="1">
            <a:off x="9499080" y="4180145"/>
            <a:ext cx="929223"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10416808" y="2271106"/>
            <a:ext cx="1023831" cy="91427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solidFill>
                  <a:prstClr val="white"/>
                </a:solidFill>
              </a:rPr>
              <a:t>On-premises </a:t>
            </a:r>
          </a:p>
        </p:txBody>
      </p:sp>
      <p:cxnSp>
        <p:nvCxnSpPr>
          <p:cNvPr id="61" name="Straight Arrow Connector 60"/>
          <p:cNvCxnSpPr>
            <a:endCxn id="60" idx="1"/>
          </p:cNvCxnSpPr>
          <p:nvPr/>
        </p:nvCxnSpPr>
        <p:spPr>
          <a:xfrm flipV="1">
            <a:off x="9487586" y="2728241"/>
            <a:ext cx="929223"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7404026" y="4519336"/>
            <a:ext cx="1645687" cy="639989"/>
            <a:chOff x="1060866" y="3292692"/>
            <a:chExt cx="1859280" cy="939812"/>
          </a:xfrm>
        </p:grpSpPr>
        <p:sp>
          <p:nvSpPr>
            <p:cNvPr id="63" name="Rectangle 62"/>
            <p:cNvSpPr/>
            <p:nvPr/>
          </p:nvSpPr>
          <p:spPr>
            <a:xfrm>
              <a:off x="1060866" y="3592424"/>
              <a:ext cx="18592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372" dirty="0">
                  <a:solidFill>
                    <a:prstClr val="white"/>
                  </a:solidFill>
                </a:rPr>
                <a:t>Logic App </a:t>
              </a:r>
              <a:r>
                <a:rPr lang="en-US" sz="588" dirty="0">
                  <a:solidFill>
                    <a:prstClr val="white"/>
                  </a:solidFill>
                </a:rPr>
                <a:t>(also </a:t>
              </a:r>
              <a:r>
                <a:rPr lang="en-US" sz="588" dirty="0">
                  <a:solidFill>
                    <a:prstClr val="white"/>
                  </a:solidFill>
                </a:rPr>
                <a:t>from gallery)</a:t>
              </a:r>
              <a:endParaRPr lang="en-US" sz="1372" dirty="0">
                <a:solidFill>
                  <a:prstClr val="white"/>
                </a:solidFill>
              </a:endParaRPr>
            </a:p>
          </p:txBody>
        </p:sp>
        <p:grpSp>
          <p:nvGrpSpPr>
            <p:cNvPr id="64" name="Group 63"/>
            <p:cNvGrpSpPr/>
            <p:nvPr/>
          </p:nvGrpSpPr>
          <p:grpSpPr>
            <a:xfrm>
              <a:off x="1060866" y="3292692"/>
              <a:ext cx="1828800" cy="457200"/>
              <a:chOff x="1124987" y="4325450"/>
              <a:chExt cx="1859280" cy="944880"/>
            </a:xfrm>
            <a:solidFill>
              <a:srgbClr val="00B0F0"/>
            </a:solidFill>
          </p:grpSpPr>
          <p:sp>
            <p:nvSpPr>
              <p:cNvPr id="65" name="Rectangle 64"/>
              <p:cNvSpPr/>
              <p:nvPr/>
            </p:nvSpPr>
            <p:spPr>
              <a:xfrm>
                <a:off x="1124987" y="4325450"/>
                <a:ext cx="1554480" cy="64008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prstClr val="white"/>
                  </a:solidFill>
                </a:endParaRPr>
              </a:p>
            </p:txBody>
          </p:sp>
          <p:sp>
            <p:nvSpPr>
              <p:cNvPr id="66" name="Rectangle 65"/>
              <p:cNvSpPr/>
              <p:nvPr/>
            </p:nvSpPr>
            <p:spPr>
              <a:xfrm>
                <a:off x="1277387" y="4477850"/>
                <a:ext cx="1554480" cy="64008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prstClr val="white"/>
                  </a:solidFill>
                </a:endParaRPr>
              </a:p>
            </p:txBody>
          </p:sp>
          <p:sp>
            <p:nvSpPr>
              <p:cNvPr id="67" name="Rectangle 66"/>
              <p:cNvSpPr/>
              <p:nvPr/>
            </p:nvSpPr>
            <p:spPr>
              <a:xfrm>
                <a:off x="1429787" y="4630250"/>
                <a:ext cx="1554480" cy="64008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882" dirty="0">
                    <a:solidFill>
                      <a:prstClr val="white"/>
                    </a:solidFill>
                  </a:rPr>
                  <a:t>Logic App Definitions</a:t>
                </a:r>
                <a:endParaRPr lang="en-US" sz="882" dirty="0">
                  <a:solidFill>
                    <a:prstClr val="white"/>
                  </a:solidFill>
                </a:endParaRPr>
              </a:p>
            </p:txBody>
          </p:sp>
        </p:grpSp>
      </p:grpSp>
      <p:sp>
        <p:nvSpPr>
          <p:cNvPr id="7" name="Can 6"/>
          <p:cNvSpPr/>
          <p:nvPr/>
        </p:nvSpPr>
        <p:spPr>
          <a:xfrm>
            <a:off x="3321255" y="5480585"/>
            <a:ext cx="1388164" cy="98662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Token Store</a:t>
            </a:r>
          </a:p>
        </p:txBody>
      </p:sp>
      <p:sp>
        <p:nvSpPr>
          <p:cNvPr id="72" name="TextBox 71"/>
          <p:cNvSpPr txBox="1"/>
          <p:nvPr/>
        </p:nvSpPr>
        <p:spPr>
          <a:xfrm>
            <a:off x="2585003" y="3279596"/>
            <a:ext cx="1159256" cy="374793"/>
          </a:xfrm>
          <a:prstGeom prst="rect">
            <a:avLst/>
          </a:prstGeom>
          <a:noFill/>
        </p:spPr>
        <p:txBody>
          <a:bodyPr wrap="none" rtlCol="0">
            <a:spAutoFit/>
          </a:bodyPr>
          <a:lstStyle/>
          <a:p>
            <a:r>
              <a:rPr lang="en-US" dirty="0">
                <a:solidFill>
                  <a:prstClr val="black"/>
                </a:solidFill>
              </a:rPr>
              <a:t>Azure AD</a:t>
            </a:r>
          </a:p>
        </p:txBody>
      </p:sp>
      <p:grpSp>
        <p:nvGrpSpPr>
          <p:cNvPr id="73" name="Group 72"/>
          <p:cNvGrpSpPr/>
          <p:nvPr/>
        </p:nvGrpSpPr>
        <p:grpSpPr>
          <a:xfrm>
            <a:off x="5020207" y="4485862"/>
            <a:ext cx="1645687" cy="639989"/>
            <a:chOff x="6875316" y="3837770"/>
            <a:chExt cx="1859280" cy="944880"/>
          </a:xfrm>
        </p:grpSpPr>
        <p:sp>
          <p:nvSpPr>
            <p:cNvPr id="74" name="Rectangle 73"/>
            <p:cNvSpPr/>
            <p:nvPr/>
          </p:nvSpPr>
          <p:spPr>
            <a:xfrm>
              <a:off x="6875316" y="38377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75" name="Rectangle 74"/>
            <p:cNvSpPr/>
            <p:nvPr/>
          </p:nvSpPr>
          <p:spPr>
            <a:xfrm>
              <a:off x="7027716" y="39901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76" name="Rectangle 75"/>
            <p:cNvSpPr/>
            <p:nvPr/>
          </p:nvSpPr>
          <p:spPr>
            <a:xfrm>
              <a:off x="7180116" y="41425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Twilio Connector</a:t>
              </a:r>
              <a:endParaRPr lang="en-US" sz="1400" dirty="0">
                <a:solidFill>
                  <a:prstClr val="white"/>
                </a:solidFill>
              </a:endParaRPr>
            </a:p>
          </p:txBody>
        </p:sp>
      </p:grpSp>
      <p:sp>
        <p:nvSpPr>
          <p:cNvPr id="78" name="Rectangle 77"/>
          <p:cNvSpPr/>
          <p:nvPr/>
        </p:nvSpPr>
        <p:spPr>
          <a:xfrm>
            <a:off x="737476" y="5579541"/>
            <a:ext cx="1832654" cy="788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prstClr val="white">
                    <a:lumMod val="50000"/>
                  </a:prstClr>
                </a:solidFill>
              </a:rPr>
              <a:t>Consent Server</a:t>
            </a:r>
          </a:p>
          <a:p>
            <a:pPr algn="ctr"/>
            <a:r>
              <a:rPr lang="en-US" sz="1100" dirty="0">
                <a:solidFill>
                  <a:prstClr val="white">
                    <a:lumMod val="50000"/>
                  </a:prstClr>
                </a:solidFill>
              </a:rPr>
              <a:t>Facilitates </a:t>
            </a:r>
            <a:r>
              <a:rPr lang="en-US" sz="1100" dirty="0">
                <a:solidFill>
                  <a:prstClr val="white">
                    <a:lumMod val="50000"/>
                  </a:prstClr>
                </a:solidFill>
              </a:rPr>
              <a:t>SaaS login </a:t>
            </a:r>
            <a:r>
              <a:rPr lang="en-US" sz="1100" dirty="0">
                <a:solidFill>
                  <a:prstClr val="white">
                    <a:lumMod val="50000"/>
                  </a:prstClr>
                </a:solidFill>
              </a:rPr>
              <a:t>and token refresh</a:t>
            </a:r>
            <a:endParaRPr lang="en-US" dirty="0">
              <a:solidFill>
                <a:prstClr val="white">
                  <a:lumMod val="50000"/>
                </a:prstClr>
              </a:solidFill>
            </a:endParaRPr>
          </a:p>
        </p:txBody>
      </p:sp>
      <p:cxnSp>
        <p:nvCxnSpPr>
          <p:cNvPr id="81" name="Straight Arrow Connector 80"/>
          <p:cNvCxnSpPr>
            <a:stCxn id="28" idx="2"/>
            <a:endCxn id="7" idx="0"/>
          </p:cNvCxnSpPr>
          <p:nvPr/>
        </p:nvCxnSpPr>
        <p:spPr>
          <a:xfrm>
            <a:off x="4015337" y="5296552"/>
            <a:ext cx="0" cy="43069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53" idx="2"/>
            <a:endCxn id="78" idx="0"/>
          </p:cNvCxnSpPr>
          <p:nvPr/>
        </p:nvCxnSpPr>
        <p:spPr>
          <a:xfrm>
            <a:off x="1653803" y="4480556"/>
            <a:ext cx="0" cy="109898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8" idx="3"/>
            <a:endCxn id="7" idx="2"/>
          </p:cNvCxnSpPr>
          <p:nvPr/>
        </p:nvCxnSpPr>
        <p:spPr>
          <a:xfrm>
            <a:off x="2570130" y="5973899"/>
            <a:ext cx="751124"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rot="16200000">
            <a:off x="893649" y="4849196"/>
            <a:ext cx="1159256" cy="374793"/>
          </a:xfrm>
          <a:prstGeom prst="rect">
            <a:avLst/>
          </a:prstGeom>
          <a:noFill/>
        </p:spPr>
        <p:txBody>
          <a:bodyPr wrap="none" rtlCol="0">
            <a:spAutoFit/>
          </a:bodyPr>
          <a:lstStyle/>
          <a:p>
            <a:r>
              <a:rPr lang="en-US" dirty="0">
                <a:solidFill>
                  <a:prstClr val="black"/>
                </a:solidFill>
              </a:rPr>
              <a:t>Azure AD</a:t>
            </a:r>
          </a:p>
        </p:txBody>
      </p:sp>
      <p:sp>
        <p:nvSpPr>
          <p:cNvPr id="30" name="Title 29"/>
          <p:cNvSpPr>
            <a:spLocks noGrp="1"/>
          </p:cNvSpPr>
          <p:nvPr>
            <p:ph type="title" idx="4294967295"/>
          </p:nvPr>
        </p:nvSpPr>
        <p:spPr>
          <a:xfrm>
            <a:off x="379909" y="59701"/>
            <a:ext cx="11655425" cy="900113"/>
          </a:xfrm>
          <a:prstGeom prst="rect">
            <a:avLst/>
          </a:prstGeom>
        </p:spPr>
        <p:txBody>
          <a:bodyPr/>
          <a:lstStyle/>
          <a:p>
            <a:r>
              <a:rPr lang="en-US" dirty="0" smtClean="0">
                <a:solidFill>
                  <a:schemeClr val="tx2"/>
                </a:solidFill>
              </a:rPr>
              <a:t>API Apps Architecture Example</a:t>
            </a:r>
            <a:endParaRPr lang="en-US" dirty="0">
              <a:solidFill>
                <a:schemeClr val="tx2"/>
              </a:solidFill>
            </a:endParaRPr>
          </a:p>
        </p:txBody>
      </p:sp>
      <p:sp>
        <p:nvSpPr>
          <p:cNvPr id="33" name="TextBox 32"/>
          <p:cNvSpPr txBox="1"/>
          <p:nvPr/>
        </p:nvSpPr>
        <p:spPr>
          <a:xfrm>
            <a:off x="321333" y="951498"/>
            <a:ext cx="11603748" cy="644437"/>
          </a:xfrm>
          <a:prstGeom prst="rect">
            <a:avLst/>
          </a:prstGeom>
          <a:noFill/>
        </p:spPr>
        <p:txBody>
          <a:bodyPr wrap="square" rtlCol="0">
            <a:spAutoFit/>
          </a:bodyPr>
          <a:lstStyle/>
          <a:p>
            <a:r>
              <a:rPr lang="en-US" dirty="0">
                <a:solidFill>
                  <a:prstClr val="black"/>
                </a:solidFill>
              </a:rPr>
              <a:t>Backend is an API App with APIs from the gallery, as well as custom code.  It is registered with and protected by </a:t>
            </a:r>
            <a:r>
              <a:rPr lang="en-US" dirty="0">
                <a:solidFill>
                  <a:prstClr val="black"/>
                </a:solidFill>
              </a:rPr>
              <a:t>AAD. Logins </a:t>
            </a:r>
            <a:r>
              <a:rPr lang="en-US" dirty="0">
                <a:solidFill>
                  <a:prstClr val="black"/>
                </a:solidFill>
              </a:rPr>
              <a:t>to downstream SaaS are facilitated by a consent server and token store, using a server flow.</a:t>
            </a:r>
          </a:p>
        </p:txBody>
      </p:sp>
      <p:sp>
        <p:nvSpPr>
          <p:cNvPr id="2" name="Rectangle 1"/>
          <p:cNvSpPr/>
          <p:nvPr/>
        </p:nvSpPr>
        <p:spPr bwMode="auto">
          <a:xfrm>
            <a:off x="0" y="0"/>
            <a:ext cx="12192000" cy="6858000"/>
          </a:xfrm>
          <a:prstGeom prst="rect">
            <a:avLst/>
          </a:prstGeom>
          <a:solidFill>
            <a:srgbClr val="343434">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3778802" y="1691638"/>
            <a:ext cx="6399107" cy="4679602"/>
            <a:chOff x="3778802" y="1691638"/>
            <a:chExt cx="6399107" cy="4679602"/>
          </a:xfrm>
        </p:grpSpPr>
        <p:sp>
          <p:nvSpPr>
            <p:cNvPr id="55" name="Rectangle 54"/>
            <p:cNvSpPr/>
            <p:nvPr/>
          </p:nvSpPr>
          <p:spPr>
            <a:xfrm>
              <a:off x="3778802" y="2145924"/>
              <a:ext cx="634100" cy="325633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836" b="1" dirty="0">
                  <a:solidFill>
                    <a:prstClr val="white"/>
                  </a:solidFill>
                </a:rPr>
                <a:t>API App Gateway</a:t>
              </a:r>
            </a:p>
          </p:txBody>
        </p:sp>
        <p:sp>
          <p:nvSpPr>
            <p:cNvPr id="56" name="Rectangle 55"/>
            <p:cNvSpPr/>
            <p:nvPr/>
          </p:nvSpPr>
          <p:spPr>
            <a:xfrm>
              <a:off x="8440549" y="5468270"/>
              <a:ext cx="1737360" cy="2743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Isolated storage</a:t>
              </a:r>
              <a:endParaRPr lang="en-US" sz="1400" dirty="0">
                <a:solidFill>
                  <a:prstClr val="white"/>
                </a:solidFill>
              </a:endParaRPr>
            </a:p>
          </p:txBody>
        </p:sp>
        <p:sp>
          <p:nvSpPr>
            <p:cNvPr id="57" name="Rectangle 56"/>
            <p:cNvSpPr/>
            <p:nvPr/>
          </p:nvSpPr>
          <p:spPr>
            <a:xfrm>
              <a:off x="8440549" y="5771446"/>
              <a:ext cx="1737360" cy="2743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Shared </a:t>
              </a:r>
              <a:r>
                <a:rPr lang="en-US" sz="1400" dirty="0" err="1" smtClean="0">
                  <a:solidFill>
                    <a:prstClr val="white"/>
                  </a:solidFill>
                </a:rPr>
                <a:t>config</a:t>
              </a:r>
              <a:endParaRPr lang="en-US" sz="1400" dirty="0">
                <a:solidFill>
                  <a:prstClr val="white"/>
                </a:solidFill>
              </a:endParaRPr>
            </a:p>
          </p:txBody>
        </p:sp>
        <p:sp>
          <p:nvSpPr>
            <p:cNvPr id="58" name="Rectangle 57"/>
            <p:cNvSpPr/>
            <p:nvPr/>
          </p:nvSpPr>
          <p:spPr>
            <a:xfrm>
              <a:off x="8440549" y="6074622"/>
              <a:ext cx="1737360" cy="2743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Secure token store</a:t>
              </a:r>
              <a:endParaRPr lang="en-US" sz="1400" dirty="0">
                <a:solidFill>
                  <a:prstClr val="white"/>
                </a:solidFill>
              </a:endParaRPr>
            </a:p>
          </p:txBody>
        </p:sp>
        <p:sp>
          <p:nvSpPr>
            <p:cNvPr id="68" name="Rectangle 67"/>
            <p:cNvSpPr/>
            <p:nvPr/>
          </p:nvSpPr>
          <p:spPr>
            <a:xfrm>
              <a:off x="5222114" y="1691638"/>
              <a:ext cx="2743200" cy="467960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prstClr val="white"/>
                  </a:solidFill>
                </a:rPr>
                <a:t>API App Gateway</a:t>
              </a:r>
              <a:endParaRPr lang="en-US" b="1" dirty="0">
                <a:solidFill>
                  <a:prstClr val="white"/>
                </a:solidFill>
              </a:endParaRPr>
            </a:p>
          </p:txBody>
        </p:sp>
        <p:sp>
          <p:nvSpPr>
            <p:cNvPr id="69" name="Rectangle 68"/>
            <p:cNvSpPr/>
            <p:nvPr/>
          </p:nvSpPr>
          <p:spPr>
            <a:xfrm>
              <a:off x="5215528" y="2132995"/>
              <a:ext cx="2743200" cy="1097280"/>
            </a:xfrm>
            <a:prstGeom prst="rect">
              <a:avLst/>
            </a:prstGeom>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prstClr val="white"/>
                  </a:solidFill>
                </a:rPr>
                <a:t>Runtime</a:t>
              </a:r>
            </a:p>
            <a:p>
              <a:pPr marL="285750" indent="-285750">
                <a:buFont typeface="Arial" panose="020B0604020202020204" pitchFamily="34" charset="0"/>
                <a:buChar char="•"/>
              </a:pPr>
              <a:r>
                <a:rPr lang="en-US" sz="1600" dirty="0" smtClean="0">
                  <a:solidFill>
                    <a:prstClr val="white"/>
                  </a:solidFill>
                </a:rPr>
                <a:t>Name resolution</a:t>
              </a:r>
            </a:p>
            <a:p>
              <a:pPr marL="285750" indent="-285750">
                <a:buFont typeface="Arial" panose="020B0604020202020204" pitchFamily="34" charset="0"/>
                <a:buChar char="•"/>
              </a:pPr>
              <a:r>
                <a:rPr lang="en-US" sz="1600" dirty="0" smtClean="0">
                  <a:solidFill>
                    <a:prstClr val="white"/>
                  </a:solidFill>
                </a:rPr>
                <a:t>Isolated storage</a:t>
              </a:r>
            </a:p>
            <a:p>
              <a:pPr marL="285750" indent="-285750">
                <a:buFont typeface="Arial" panose="020B0604020202020204" pitchFamily="34" charset="0"/>
                <a:buChar char="•"/>
              </a:pPr>
              <a:r>
                <a:rPr lang="en-US" sz="1600" dirty="0" smtClean="0">
                  <a:solidFill>
                    <a:prstClr val="white"/>
                  </a:solidFill>
                </a:rPr>
                <a:t>Shared </a:t>
              </a:r>
              <a:r>
                <a:rPr lang="en-US" sz="1600" dirty="0" err="1" smtClean="0">
                  <a:solidFill>
                    <a:prstClr val="white"/>
                  </a:solidFill>
                </a:rPr>
                <a:t>config</a:t>
              </a:r>
              <a:endParaRPr lang="en-US" sz="1600" dirty="0">
                <a:solidFill>
                  <a:prstClr val="white"/>
                </a:solidFill>
              </a:endParaRPr>
            </a:p>
          </p:txBody>
        </p:sp>
        <p:sp>
          <p:nvSpPr>
            <p:cNvPr id="70" name="Rectangle 69"/>
            <p:cNvSpPr/>
            <p:nvPr/>
          </p:nvSpPr>
          <p:spPr>
            <a:xfrm>
              <a:off x="5215528" y="3230275"/>
              <a:ext cx="2743200" cy="1097280"/>
            </a:xfrm>
            <a:prstGeom prst="rect">
              <a:avLst/>
            </a:prstGeom>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prstClr val="white"/>
                  </a:solidFill>
                </a:rPr>
                <a:t>Proxy</a:t>
              </a:r>
            </a:p>
            <a:p>
              <a:pPr marL="285750" indent="-285750">
                <a:buFont typeface="Arial" panose="020B0604020202020204" pitchFamily="34" charset="0"/>
                <a:buChar char="•"/>
              </a:pPr>
              <a:r>
                <a:rPr lang="en-US" sz="1600" dirty="0" smtClean="0">
                  <a:solidFill>
                    <a:prstClr val="white"/>
                  </a:solidFill>
                </a:rPr>
                <a:t>API logging</a:t>
              </a:r>
              <a:endParaRPr lang="en-US" sz="1600" dirty="0" smtClean="0">
                <a:solidFill>
                  <a:srgbClr val="FF0000"/>
                </a:solidFill>
              </a:endParaRPr>
            </a:p>
            <a:p>
              <a:pPr marL="285750" indent="-285750">
                <a:buFont typeface="Arial" panose="020B0604020202020204" pitchFamily="34" charset="0"/>
                <a:buChar char="•"/>
              </a:pPr>
              <a:r>
                <a:rPr lang="en-US" sz="1600" dirty="0" smtClean="0">
                  <a:solidFill>
                    <a:prstClr val="white"/>
                  </a:solidFill>
                </a:rPr>
                <a:t>API access level</a:t>
              </a:r>
            </a:p>
            <a:p>
              <a:pPr marL="285750" indent="-285750">
                <a:buFont typeface="Arial" panose="020B0604020202020204" pitchFamily="34" charset="0"/>
                <a:buChar char="•"/>
              </a:pPr>
              <a:r>
                <a:rPr lang="en-US" sz="1600" dirty="0" smtClean="0">
                  <a:solidFill>
                    <a:prstClr val="white"/>
                  </a:solidFill>
                </a:rPr>
                <a:t>Transforming API definition</a:t>
              </a:r>
              <a:endParaRPr lang="en-US" sz="1600" dirty="0">
                <a:solidFill>
                  <a:prstClr val="white"/>
                </a:solidFill>
              </a:endParaRPr>
            </a:p>
          </p:txBody>
        </p:sp>
        <p:sp>
          <p:nvSpPr>
            <p:cNvPr id="71" name="Rectangle 70"/>
            <p:cNvSpPr/>
            <p:nvPr/>
          </p:nvSpPr>
          <p:spPr>
            <a:xfrm>
              <a:off x="5222114" y="4327555"/>
              <a:ext cx="2743200" cy="1097280"/>
            </a:xfrm>
            <a:prstGeom prst="rect">
              <a:avLst/>
            </a:prstGeom>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prstClr val="white"/>
                  </a:solidFill>
                </a:rPr>
                <a:t>Identity Broker</a:t>
              </a:r>
            </a:p>
            <a:p>
              <a:pPr marL="285750" indent="-285750">
                <a:buFont typeface="Arial" panose="020B0604020202020204" pitchFamily="34" charset="0"/>
                <a:buChar char="•"/>
              </a:pPr>
              <a:r>
                <a:rPr lang="en-US" sz="1600" dirty="0" smtClean="0">
                  <a:solidFill>
                    <a:prstClr val="white"/>
                  </a:solidFill>
                </a:rPr>
                <a:t>AAD &amp; social login</a:t>
              </a:r>
            </a:p>
            <a:p>
              <a:pPr marL="285750" indent="-285750">
                <a:buFont typeface="Arial" panose="020B0604020202020204" pitchFamily="34" charset="0"/>
                <a:buChar char="•"/>
              </a:pPr>
              <a:r>
                <a:rPr lang="en-US" sz="1600" dirty="0" smtClean="0">
                  <a:solidFill>
                    <a:prstClr val="white"/>
                  </a:solidFill>
                </a:rPr>
                <a:t>Secure token store</a:t>
              </a:r>
            </a:p>
            <a:p>
              <a:pPr marL="285750" indent="-285750">
                <a:buFont typeface="Arial" panose="020B0604020202020204" pitchFamily="34" charset="0"/>
                <a:buChar char="•"/>
              </a:pPr>
              <a:r>
                <a:rPr lang="en-US" sz="1600" dirty="0" smtClean="0">
                  <a:solidFill>
                    <a:prstClr val="white"/>
                  </a:solidFill>
                </a:rPr>
                <a:t>Consent server for SSO</a:t>
              </a:r>
              <a:endParaRPr lang="en-US" sz="1600" dirty="0">
                <a:solidFill>
                  <a:prstClr val="white"/>
                </a:solidFill>
              </a:endParaRPr>
            </a:p>
          </p:txBody>
        </p:sp>
        <p:cxnSp>
          <p:nvCxnSpPr>
            <p:cNvPr id="77" name="Straight Arrow Connector 80"/>
            <p:cNvCxnSpPr>
              <a:endCxn id="56" idx="1"/>
            </p:cNvCxnSpPr>
            <p:nvPr/>
          </p:nvCxnSpPr>
          <p:spPr>
            <a:xfrm rot="16200000" flipH="1">
              <a:off x="6812229" y="3977109"/>
              <a:ext cx="2756347" cy="500293"/>
            </a:xfrm>
            <a:prstGeom prst="curvedConnector2">
              <a:avLst/>
            </a:prstGeom>
            <a:ln w="3810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80"/>
            <p:cNvCxnSpPr>
              <a:endCxn id="57" idx="1"/>
            </p:cNvCxnSpPr>
            <p:nvPr/>
          </p:nvCxnSpPr>
          <p:spPr>
            <a:xfrm rot="16200000" flipH="1">
              <a:off x="6660641" y="4128697"/>
              <a:ext cx="3059523" cy="500293"/>
            </a:xfrm>
            <a:prstGeom prst="curvedConnector2">
              <a:avLst/>
            </a:prstGeom>
            <a:ln w="3810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80"/>
            <p:cNvCxnSpPr>
              <a:stCxn id="71" idx="3"/>
              <a:endCxn id="58" idx="1"/>
            </p:cNvCxnSpPr>
            <p:nvPr/>
          </p:nvCxnSpPr>
          <p:spPr>
            <a:xfrm>
              <a:off x="7965314" y="4876195"/>
              <a:ext cx="475235" cy="1335587"/>
            </a:xfrm>
            <a:prstGeom prst="curvedConnector3">
              <a:avLst>
                <a:gd name="adj1" fmla="val 50000"/>
              </a:avLst>
            </a:prstGeom>
            <a:ln w="3810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3" name="Left Brace 82"/>
            <p:cNvSpPr/>
            <p:nvPr/>
          </p:nvSpPr>
          <p:spPr>
            <a:xfrm>
              <a:off x="4708646" y="1691638"/>
              <a:ext cx="628174" cy="4670976"/>
            </a:xfrm>
            <a:prstGeom prst="leftBrace">
              <a:avLst/>
            </a:prstGeom>
            <a:ln w="28575"/>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253901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App Templates are available today to connect to your favorite SaaS services</a:t>
            </a:r>
            <a:endParaRPr lang="en-US" dirty="0"/>
          </a:p>
        </p:txBody>
      </p:sp>
      <p:sp>
        <p:nvSpPr>
          <p:cNvPr id="4" name="Title 3"/>
          <p:cNvSpPr>
            <a:spLocks noGrp="1"/>
          </p:cNvSpPr>
          <p:nvPr>
            <p:ph type="title"/>
          </p:nvPr>
        </p:nvSpPr>
        <p:spPr/>
        <p:txBody>
          <a:bodyPr/>
          <a:lstStyle/>
          <a:p>
            <a:r>
              <a:rPr lang="en-US" dirty="0" smtClean="0"/>
              <a:t>API App Templates</a:t>
            </a:r>
            <a:endParaRPr lang="en-US" dirty="0"/>
          </a:p>
        </p:txBody>
      </p:sp>
    </p:spTree>
    <p:extLst>
      <p:ext uri="{BB962C8B-B14F-4D97-AF65-F5344CB8AC3E}">
        <p14:creationId xmlns:p14="http://schemas.microsoft.com/office/powerpoint/2010/main" val="164048442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pic>
        <p:nvPicPr>
          <p:cNvPr id="30" name="Picture 29"/>
          <p:cNvPicPr>
            <a:picLocks noChangeAspect="1"/>
          </p:cNvPicPr>
          <p:nvPr/>
        </p:nvPicPr>
        <p:blipFill>
          <a:blip r:embed="rId11"/>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SaaS integration</a:t>
            </a:r>
            <a:endParaRPr lang="en-US" sz="4705" dirty="0">
              <a:solidFill>
                <a:schemeClr val="bg1"/>
              </a:solidFill>
            </a:endParaRPr>
          </a:p>
        </p:txBody>
      </p:sp>
      <p:pic>
        <p:nvPicPr>
          <p:cNvPr id="43" name="Picture 42"/>
          <p:cNvPicPr>
            <a:picLocks noChangeAspect="1"/>
          </p:cNvPicPr>
          <p:nvPr/>
        </p:nvPicPr>
        <p:blipFill>
          <a:blip r:embed="rId12"/>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3"/>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pic>
        <p:nvPicPr>
          <p:cNvPr id="55" name="Picture 54"/>
          <p:cNvPicPr>
            <a:picLocks noChangeAspect="1"/>
          </p:cNvPicPr>
          <p:nvPr/>
        </p:nvPicPr>
        <p:blipFill>
          <a:blip r:embed="rId16"/>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7"/>
          <a:stretch>
            <a:fillRect/>
          </a:stretch>
        </p:blipFill>
        <p:spPr>
          <a:xfrm>
            <a:off x="6298613" y="1702815"/>
            <a:ext cx="515862" cy="887024"/>
          </a:xfrm>
          <a:prstGeom prst="rect">
            <a:avLst/>
          </a:prstGeom>
        </p:spPr>
      </p:pic>
      <p:pic>
        <p:nvPicPr>
          <p:cNvPr id="19" name="Picture 18"/>
          <p:cNvPicPr>
            <a:picLocks noChangeAspect="1"/>
          </p:cNvPicPr>
          <p:nvPr/>
        </p:nvPicPr>
        <p:blipFill>
          <a:blip r:embed="rId18"/>
          <a:stretch>
            <a:fillRect/>
          </a:stretch>
        </p:blipFill>
        <p:spPr>
          <a:xfrm>
            <a:off x="8361843" y="366006"/>
            <a:ext cx="963053" cy="1062688"/>
          </a:xfrm>
          <a:prstGeom prst="rect">
            <a:avLst/>
          </a:prstGeom>
        </p:spPr>
      </p:pic>
      <p:pic>
        <p:nvPicPr>
          <p:cNvPr id="20" name="Picture 19"/>
          <p:cNvPicPr>
            <a:picLocks noChangeAspect="1"/>
          </p:cNvPicPr>
          <p:nvPr/>
        </p:nvPicPr>
        <p:blipFill>
          <a:blip r:embed="rId19"/>
          <a:stretch>
            <a:fillRect/>
          </a:stretch>
        </p:blipFill>
        <p:spPr>
          <a:xfrm>
            <a:off x="9531548" y="214781"/>
            <a:ext cx="1064784" cy="1252212"/>
          </a:xfrm>
          <a:prstGeom prst="rect">
            <a:avLst/>
          </a:prstGeom>
        </p:spPr>
      </p:pic>
      <p:pic>
        <p:nvPicPr>
          <p:cNvPr id="21" name="Picture 20"/>
          <p:cNvPicPr>
            <a:picLocks noChangeAspect="1"/>
          </p:cNvPicPr>
          <p:nvPr/>
        </p:nvPicPr>
        <p:blipFill>
          <a:blip r:embed="rId20"/>
          <a:stretch>
            <a:fillRect/>
          </a:stretch>
        </p:blipFill>
        <p:spPr>
          <a:xfrm>
            <a:off x="9499393" y="1452556"/>
            <a:ext cx="956271" cy="1028845"/>
          </a:xfrm>
          <a:prstGeom prst="rect">
            <a:avLst/>
          </a:prstGeom>
        </p:spPr>
      </p:pic>
      <p:pic>
        <p:nvPicPr>
          <p:cNvPr id="22" name="Picture 21"/>
          <p:cNvPicPr>
            <a:picLocks noChangeAspect="1"/>
          </p:cNvPicPr>
          <p:nvPr/>
        </p:nvPicPr>
        <p:blipFill>
          <a:blip r:embed="rId21"/>
          <a:stretch>
            <a:fillRect/>
          </a:stretch>
        </p:blipFill>
        <p:spPr>
          <a:xfrm>
            <a:off x="10737000" y="624226"/>
            <a:ext cx="902014" cy="995001"/>
          </a:xfrm>
          <a:prstGeom prst="rect">
            <a:avLst/>
          </a:prstGeom>
        </p:spPr>
      </p:pic>
      <p:pic>
        <p:nvPicPr>
          <p:cNvPr id="70" name="Picture 69"/>
          <p:cNvPicPr>
            <a:picLocks noChangeAspect="1"/>
          </p:cNvPicPr>
          <p:nvPr/>
        </p:nvPicPr>
        <p:blipFill>
          <a:blip r:embed="rId22"/>
          <a:stretch>
            <a:fillRect/>
          </a:stretch>
        </p:blipFill>
        <p:spPr>
          <a:xfrm>
            <a:off x="10397079" y="105401"/>
            <a:ext cx="244154" cy="318130"/>
          </a:xfrm>
          <a:prstGeom prst="rect">
            <a:avLst/>
          </a:prstGeom>
        </p:spPr>
      </p:pic>
      <p:pic>
        <p:nvPicPr>
          <p:cNvPr id="71" name="Picture 70"/>
          <p:cNvPicPr>
            <a:picLocks noChangeAspect="1"/>
          </p:cNvPicPr>
          <p:nvPr/>
        </p:nvPicPr>
        <p:blipFill>
          <a:blip r:embed="rId22"/>
          <a:stretch>
            <a:fillRect/>
          </a:stretch>
        </p:blipFill>
        <p:spPr>
          <a:xfrm>
            <a:off x="10920599" y="2048960"/>
            <a:ext cx="244154" cy="318130"/>
          </a:xfrm>
          <a:prstGeom prst="rect">
            <a:avLst/>
          </a:prstGeom>
        </p:spPr>
      </p:pic>
      <p:pic>
        <p:nvPicPr>
          <p:cNvPr id="72" name="Picture 71"/>
          <p:cNvPicPr>
            <a:picLocks noChangeAspect="1"/>
          </p:cNvPicPr>
          <p:nvPr/>
        </p:nvPicPr>
        <p:blipFill>
          <a:blip r:embed="rId22"/>
          <a:stretch>
            <a:fillRect/>
          </a:stretch>
        </p:blipFill>
        <p:spPr>
          <a:xfrm>
            <a:off x="8028586" y="93304"/>
            <a:ext cx="244154" cy="318130"/>
          </a:xfrm>
          <a:prstGeom prst="rect">
            <a:avLst/>
          </a:prstGeom>
        </p:spPr>
      </p:pic>
    </p:spTree>
    <p:extLst>
      <p:ext uri="{BB962C8B-B14F-4D97-AF65-F5344CB8AC3E}">
        <p14:creationId xmlns:p14="http://schemas.microsoft.com/office/powerpoint/2010/main" val="3284542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a:prstGeom prst="rect">
            <a:avLst/>
          </a:prstGeom>
        </p:spPr>
        <p:txBody>
          <a:bodyPr/>
          <a:lstStyle/>
          <a:p>
            <a:r>
              <a:rPr lang="en-US" dirty="0" smtClean="0"/>
              <a:t>Microsoft Integration</a:t>
            </a:r>
            <a:endParaRPr lang="en-US" dirty="0"/>
          </a:p>
        </p:txBody>
      </p:sp>
      <p:grpSp>
        <p:nvGrpSpPr>
          <p:cNvPr id="3" name="Group 2"/>
          <p:cNvGrpSpPr/>
          <p:nvPr/>
        </p:nvGrpSpPr>
        <p:grpSpPr>
          <a:xfrm>
            <a:off x="4636694" y="2054771"/>
            <a:ext cx="2301631" cy="2349569"/>
            <a:chOff x="4991237" y="2170934"/>
            <a:chExt cx="2347783" cy="2396683"/>
          </a:xfrm>
        </p:grpSpPr>
        <p:sp>
          <p:nvSpPr>
            <p:cNvPr id="4" name="Rectangle 3"/>
            <p:cNvSpPr/>
            <p:nvPr/>
          </p:nvSpPr>
          <p:spPr>
            <a:xfrm>
              <a:off x="4991237" y="3571023"/>
              <a:ext cx="2347783" cy="99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rtlCol="0" anchor="t"/>
            <a:lstStyle/>
            <a:p>
              <a:pPr algn="ctr" defTabSz="914225">
                <a:defRPr/>
              </a:pPr>
              <a:r>
                <a:rPr lang="en-US" sz="2353" dirty="0">
                  <a:solidFill>
                    <a:srgbClr val="FFFFFF"/>
                  </a:solidFill>
                  <a:latin typeface="Segoe UI Light"/>
                </a:rPr>
                <a:t>BizTalk Services</a:t>
              </a:r>
              <a:endParaRPr lang="en-US" sz="2353" dirty="0">
                <a:solidFill>
                  <a:srgbClr val="FFFFFF"/>
                </a:solidFill>
                <a:latin typeface="Segoe UI Light"/>
              </a:endParaRPr>
            </a:p>
          </p:txBody>
        </p:sp>
        <p:pic>
          <p:nvPicPr>
            <p:cNvPr id="5" name="Picture 4"/>
            <p:cNvPicPr>
              <a:picLocks noChangeAspect="1"/>
            </p:cNvPicPr>
            <p:nvPr/>
          </p:nvPicPr>
          <p:blipFill>
            <a:blip r:embed="rId3"/>
            <a:stretch>
              <a:fillRect/>
            </a:stretch>
          </p:blipFill>
          <p:spPr>
            <a:xfrm>
              <a:off x="5471472" y="2170934"/>
              <a:ext cx="1408397" cy="1380282"/>
            </a:xfrm>
            <a:prstGeom prst="rect">
              <a:avLst/>
            </a:prstGeom>
          </p:spPr>
        </p:pic>
      </p:grpSp>
      <p:grpSp>
        <p:nvGrpSpPr>
          <p:cNvPr id="9" name="Group 8"/>
          <p:cNvGrpSpPr/>
          <p:nvPr/>
        </p:nvGrpSpPr>
        <p:grpSpPr>
          <a:xfrm>
            <a:off x="944882" y="1787940"/>
            <a:ext cx="2241062" cy="2616400"/>
            <a:chOff x="963828" y="1922149"/>
            <a:chExt cx="2286000" cy="2668864"/>
          </a:xfrm>
        </p:grpSpPr>
        <p:pic>
          <p:nvPicPr>
            <p:cNvPr id="7" name="Picture 2" descr="https://gallery.technet.microsoft.com/site/view/file/77828/1/BizTalkServer2013.png"/>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640" r="41829" b="25860"/>
            <a:stretch/>
          </p:blipFill>
          <p:spPr bwMode="auto">
            <a:xfrm>
              <a:off x="1655806" y="1922149"/>
              <a:ext cx="1594022" cy="16524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63828" y="3594419"/>
              <a:ext cx="2286000" cy="99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rtlCol="0" anchor="t"/>
            <a:lstStyle/>
            <a:p>
              <a:pPr algn="ctr" defTabSz="914225">
                <a:defRPr/>
              </a:pPr>
              <a:r>
                <a:rPr lang="en-US" sz="2353" dirty="0">
                  <a:solidFill>
                    <a:srgbClr val="FFFFFF"/>
                  </a:solidFill>
                  <a:latin typeface="Segoe UI Light"/>
                </a:rPr>
                <a:t>BizTalk Server</a:t>
              </a:r>
              <a:endParaRPr lang="en-US" sz="2353" dirty="0">
                <a:solidFill>
                  <a:srgbClr val="FFFFFF"/>
                </a:solidFill>
                <a:latin typeface="Segoe UI Light"/>
              </a:endParaRPr>
            </a:p>
          </p:txBody>
        </p:sp>
      </p:grpSp>
      <p:sp>
        <p:nvSpPr>
          <p:cNvPr id="10" name="TextBox 9"/>
          <p:cNvSpPr txBox="1"/>
          <p:nvPr/>
        </p:nvSpPr>
        <p:spPr>
          <a:xfrm>
            <a:off x="660206" y="4103272"/>
            <a:ext cx="2810413" cy="2000639"/>
          </a:xfrm>
          <a:prstGeom prst="rect">
            <a:avLst/>
          </a:prstGeom>
          <a:noFill/>
        </p:spPr>
        <p:txBody>
          <a:bodyPr wrap="square" lIns="179285" tIns="143428" rIns="179285" bIns="143428" rtlCol="0">
            <a:spAutoFit/>
          </a:bodyPr>
          <a:lstStyle/>
          <a:p>
            <a:pPr marL="336145" indent="-336145" defTabSz="914314">
              <a:lnSpc>
                <a:spcPct val="90000"/>
              </a:lnSpc>
              <a:buFont typeface="Arial" panose="020B0604020202020204" pitchFamily="34" charset="0"/>
              <a:buChar char="•"/>
              <a:defRPr/>
            </a:pPr>
            <a:r>
              <a:rPr lang="en-US" sz="1765" dirty="0">
                <a:solidFill>
                  <a:srgbClr val="FFFFFF"/>
                </a:solidFill>
                <a:latin typeface="Segoe UI Light"/>
              </a:rPr>
              <a:t>Leader in integration on-premises</a:t>
            </a:r>
          </a:p>
          <a:p>
            <a:pPr marL="336145" indent="-336145" defTabSz="914314">
              <a:lnSpc>
                <a:spcPct val="90000"/>
              </a:lnSpc>
              <a:buFont typeface="Arial" panose="020B0604020202020204" pitchFamily="34" charset="0"/>
              <a:buChar char="•"/>
              <a:defRPr/>
            </a:pPr>
            <a:r>
              <a:rPr lang="en-US" sz="1765" dirty="0">
                <a:solidFill>
                  <a:srgbClr val="FFFFFF"/>
                </a:solidFill>
                <a:latin typeface="Segoe UI Light"/>
              </a:rPr>
              <a:t>Handles mission critical workloads for hundreds of customers</a:t>
            </a:r>
          </a:p>
          <a:p>
            <a:pPr marL="336145" indent="-336145" defTabSz="914314">
              <a:lnSpc>
                <a:spcPct val="90000"/>
              </a:lnSpc>
              <a:buFont typeface="Arial" panose="020B0604020202020204" pitchFamily="34" charset="0"/>
              <a:buChar char="•"/>
              <a:defRPr/>
            </a:pPr>
            <a:r>
              <a:rPr lang="en-US" sz="1765" dirty="0">
                <a:solidFill>
                  <a:srgbClr val="FFFFFF"/>
                </a:solidFill>
                <a:latin typeface="Segoe UI Light"/>
              </a:rPr>
              <a:t>Renowned brand</a:t>
            </a:r>
          </a:p>
        </p:txBody>
      </p:sp>
      <p:sp>
        <p:nvSpPr>
          <p:cNvPr id="11" name="TextBox 10"/>
          <p:cNvSpPr txBox="1"/>
          <p:nvPr/>
        </p:nvSpPr>
        <p:spPr>
          <a:xfrm>
            <a:off x="4392637" y="4123689"/>
            <a:ext cx="2810413" cy="1756048"/>
          </a:xfrm>
          <a:prstGeom prst="rect">
            <a:avLst/>
          </a:prstGeom>
          <a:noFill/>
        </p:spPr>
        <p:txBody>
          <a:bodyPr wrap="square" lIns="179285" tIns="143428" rIns="179285" bIns="143428" rtlCol="0">
            <a:spAutoFit/>
          </a:bodyPr>
          <a:lstStyle/>
          <a:p>
            <a:pPr marL="336145" indent="-336145" defTabSz="914314">
              <a:lnSpc>
                <a:spcPct val="90000"/>
              </a:lnSpc>
              <a:buFont typeface="Arial" panose="020B0604020202020204" pitchFamily="34" charset="0"/>
              <a:buChar char="•"/>
              <a:defRPr/>
            </a:pPr>
            <a:r>
              <a:rPr lang="en-US" sz="1765" dirty="0">
                <a:solidFill>
                  <a:srgbClr val="FFFFFF"/>
                </a:solidFill>
                <a:latin typeface="Segoe UI Light"/>
              </a:rPr>
              <a:t>First version of BizTalk build ‘cloud-up’</a:t>
            </a:r>
          </a:p>
          <a:p>
            <a:pPr marL="336145" indent="-336145" defTabSz="914314">
              <a:lnSpc>
                <a:spcPct val="90000"/>
              </a:lnSpc>
              <a:buFont typeface="Arial" panose="020B0604020202020204" pitchFamily="34" charset="0"/>
              <a:buChar char="•"/>
              <a:defRPr/>
            </a:pPr>
            <a:r>
              <a:rPr lang="en-US" sz="1765" dirty="0">
                <a:solidFill>
                  <a:srgbClr val="FFFFFF"/>
                </a:solidFill>
                <a:latin typeface="Segoe UI Light"/>
              </a:rPr>
              <a:t>Already running mission critical workload for large customers</a:t>
            </a:r>
          </a:p>
        </p:txBody>
      </p:sp>
      <p:sp>
        <p:nvSpPr>
          <p:cNvPr id="13" name="Rectangle 12"/>
          <p:cNvSpPr/>
          <p:nvPr/>
        </p:nvSpPr>
        <p:spPr>
          <a:xfrm>
            <a:off x="8151472" y="3443293"/>
            <a:ext cx="2900548" cy="659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rtlCol="0" anchor="t"/>
          <a:lstStyle/>
          <a:p>
            <a:pPr algn="ctr" defTabSz="914225">
              <a:defRPr/>
            </a:pPr>
            <a:r>
              <a:rPr lang="en-US" sz="2353" dirty="0">
                <a:solidFill>
                  <a:srgbClr val="FFFFFF"/>
                </a:solidFill>
                <a:latin typeface="Segoe UI Light"/>
              </a:rPr>
              <a:t>Azure App Service</a:t>
            </a:r>
            <a:endParaRPr lang="en-US" sz="2353" dirty="0">
              <a:solidFill>
                <a:srgbClr val="FFFFFF"/>
              </a:solidFill>
              <a:latin typeface="Segoe UI Light"/>
            </a:endParaRPr>
          </a:p>
        </p:txBody>
      </p:sp>
      <p:sp>
        <p:nvSpPr>
          <p:cNvPr id="15" name="TextBox 14"/>
          <p:cNvSpPr txBox="1"/>
          <p:nvPr/>
        </p:nvSpPr>
        <p:spPr>
          <a:xfrm>
            <a:off x="7931012" y="4123873"/>
            <a:ext cx="3710397" cy="2733641"/>
          </a:xfrm>
          <a:prstGeom prst="rect">
            <a:avLst/>
          </a:prstGeom>
          <a:noFill/>
        </p:spPr>
        <p:txBody>
          <a:bodyPr wrap="square" lIns="179285" tIns="143428" rIns="179285" bIns="143428" rtlCol="0">
            <a:spAutoFit/>
          </a:bodyPr>
          <a:lstStyle/>
          <a:p>
            <a:pPr marL="336145" indent="-336145" defTabSz="914314">
              <a:lnSpc>
                <a:spcPct val="90000"/>
              </a:lnSpc>
              <a:buFont typeface="Arial" panose="020B0604020202020204" pitchFamily="34" charset="0"/>
              <a:buChar char="•"/>
              <a:defRPr/>
            </a:pPr>
            <a:r>
              <a:rPr lang="en-US" sz="1765" dirty="0">
                <a:solidFill>
                  <a:srgbClr val="FFFFFF"/>
                </a:solidFill>
                <a:latin typeface="Segoe UI Light"/>
              </a:rPr>
              <a:t>Includes BizTalk Services capabilities – evolved to benefit from App Service approach</a:t>
            </a:r>
          </a:p>
          <a:p>
            <a:pPr marL="336145" indent="-336145" defTabSz="914314">
              <a:lnSpc>
                <a:spcPct val="90000"/>
              </a:lnSpc>
              <a:buFont typeface="Arial" panose="020B0604020202020204" pitchFamily="34" charset="0"/>
              <a:buChar char="•"/>
              <a:defRPr/>
            </a:pPr>
            <a:r>
              <a:rPr lang="en-US" sz="1765" dirty="0">
                <a:solidFill>
                  <a:srgbClr val="FFFFFF"/>
                </a:solidFill>
                <a:latin typeface="Segoe UI Light"/>
              </a:rPr>
              <a:t>Inherently extensible</a:t>
            </a:r>
          </a:p>
          <a:p>
            <a:pPr marL="336145" indent="-336145" defTabSz="914314">
              <a:lnSpc>
                <a:spcPct val="90000"/>
              </a:lnSpc>
              <a:buFont typeface="Arial" panose="020B0604020202020204" pitchFamily="34" charset="0"/>
              <a:buChar char="•"/>
              <a:defRPr/>
            </a:pPr>
            <a:r>
              <a:rPr lang="en-US" sz="1765" dirty="0">
                <a:solidFill>
                  <a:srgbClr val="FFFFFF"/>
                </a:solidFill>
                <a:latin typeface="Segoe UI Light"/>
              </a:rPr>
              <a:t>More accessible to a broader audience, not just integration specialists</a:t>
            </a:r>
          </a:p>
          <a:p>
            <a:pPr marL="336145" indent="-336145" defTabSz="914314">
              <a:lnSpc>
                <a:spcPct val="90000"/>
              </a:lnSpc>
              <a:buFont typeface="Arial" panose="020B0604020202020204" pitchFamily="34" charset="0"/>
              <a:buChar char="•"/>
              <a:defRPr/>
            </a:pPr>
            <a:r>
              <a:rPr lang="en-US" sz="1765" dirty="0">
                <a:solidFill>
                  <a:srgbClr val="FFFFFF"/>
                </a:solidFill>
                <a:latin typeface="Segoe UI Light"/>
              </a:rPr>
              <a:t>Takes BizTalk brand and capabilities forward</a:t>
            </a:r>
          </a:p>
          <a:p>
            <a:pPr marL="336145" indent="-336145" defTabSz="914314">
              <a:lnSpc>
                <a:spcPct val="90000"/>
              </a:lnSpc>
              <a:buFont typeface="Arial" panose="020B0604020202020204" pitchFamily="34" charset="0"/>
              <a:buChar char="•"/>
              <a:defRPr/>
            </a:pPr>
            <a:endParaRPr lang="en-US" sz="1765" dirty="0">
              <a:solidFill>
                <a:srgbClr val="FFFFFF"/>
              </a:solidFill>
              <a:latin typeface="Segoe UI Light"/>
            </a:endParaRPr>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9036" y="2138989"/>
            <a:ext cx="1184711" cy="1184711"/>
          </a:xfrm>
          <a:prstGeom prst="rect">
            <a:avLst/>
          </a:prstGeom>
        </p:spPr>
      </p:pic>
      <p:pic>
        <p:nvPicPr>
          <p:cNvPr id="17" name="Picture 16"/>
          <p:cNvPicPr>
            <a:picLocks noChangeAspect="1"/>
          </p:cNvPicPr>
          <p:nvPr/>
        </p:nvPicPr>
        <p:blipFill>
          <a:blip r:embed="rId3"/>
          <a:stretch>
            <a:fillRect/>
          </a:stretch>
        </p:blipFill>
        <p:spPr>
          <a:xfrm>
            <a:off x="9671310" y="2054770"/>
            <a:ext cx="1380711" cy="1353149"/>
          </a:xfrm>
          <a:prstGeom prst="rect">
            <a:avLst/>
          </a:prstGeom>
        </p:spPr>
      </p:pic>
      <p:sp>
        <p:nvSpPr>
          <p:cNvPr id="18" name="Rectangle 17"/>
          <p:cNvSpPr/>
          <p:nvPr/>
        </p:nvSpPr>
        <p:spPr>
          <a:xfrm>
            <a:off x="9326496" y="2552776"/>
            <a:ext cx="344814" cy="525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rtlCol="0" anchor="t"/>
          <a:lstStyle/>
          <a:p>
            <a:pPr algn="ctr" defTabSz="914225">
              <a:defRPr/>
            </a:pPr>
            <a:r>
              <a:rPr lang="en-US" sz="2353" b="1" dirty="0">
                <a:solidFill>
                  <a:srgbClr val="FFFFFF"/>
                </a:solidFill>
                <a:latin typeface="Segoe UI"/>
              </a:rPr>
              <a:t>+</a:t>
            </a:r>
            <a:endParaRPr lang="en-US" sz="2353" b="1" dirty="0">
              <a:solidFill>
                <a:srgbClr val="FFFFFF"/>
              </a:solidFill>
              <a:latin typeface="Segoe UI"/>
            </a:endParaRPr>
          </a:p>
        </p:txBody>
      </p:sp>
    </p:spTree>
    <p:extLst>
      <p:ext uri="{BB962C8B-B14F-4D97-AF65-F5344CB8AC3E}">
        <p14:creationId xmlns:p14="http://schemas.microsoft.com/office/powerpoint/2010/main" val="45845473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Problems with Authoring APIs</a:t>
            </a:r>
            <a:endParaRPr lang="en-US" sz="4800" dirty="0"/>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smtClean="0">
                <a:gradFill>
                  <a:gsLst>
                    <a:gs pos="2917">
                      <a:schemeClr val="tx1"/>
                    </a:gs>
                    <a:gs pos="30000">
                      <a:schemeClr val="tx1"/>
                    </a:gs>
                  </a:gsLst>
                  <a:lin ang="5400000" scaled="0"/>
                </a:gradFill>
              </a:rPr>
              <a:t>Integration is Difficult</a:t>
            </a:r>
            <a:endParaRPr lang="en-US" sz="3200" dirty="0" smtClean="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On Premise Applications</a:t>
            </a:r>
            <a:endParaRPr lang="en-US" sz="2000" dirty="0" smtClean="0">
              <a:gradFill>
                <a:gsLst>
                  <a:gs pos="2917">
                    <a:schemeClr val="tx1"/>
                  </a:gs>
                  <a:gs pos="30000">
                    <a:schemeClr val="tx1"/>
                  </a:gs>
                </a:gsLst>
                <a:lin ang="5400000" scaled="0"/>
              </a:gradFill>
              <a:latin typeface="+mj-lt"/>
            </a:endParaRP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Databases</a:t>
            </a:r>
            <a:r>
              <a:rPr lang="en-US" sz="2000" dirty="0" smtClean="0">
                <a:gradFill>
                  <a:gsLst>
                    <a:gs pos="2917">
                      <a:schemeClr val="tx1"/>
                    </a:gs>
                    <a:gs pos="30000">
                      <a:schemeClr val="tx1"/>
                    </a:gs>
                  </a:gsLst>
                  <a:lin ang="5400000" scaled="0"/>
                </a:gradFill>
                <a:latin typeface="+mj-lt"/>
              </a:rPr>
              <a:t> in Azure VMs</a:t>
            </a:r>
            <a:endParaRPr lang="en-US" sz="2000" dirty="0" smtClean="0">
              <a:gradFill>
                <a:gsLst>
                  <a:gs pos="2917">
                    <a:schemeClr val="tx1"/>
                  </a:gs>
                  <a:gs pos="30000">
                    <a:schemeClr val="tx1"/>
                  </a:gs>
                </a:gsLst>
                <a:lin ang="5400000" scaled="0"/>
              </a:gradFill>
              <a:latin typeface="+mj-lt"/>
            </a:endParaRP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SharePoint Online</a:t>
            </a:r>
            <a:endParaRPr lang="en-US" sz="2000" dirty="0" smtClean="0">
              <a:gradFill>
                <a:gsLst>
                  <a:gs pos="2917">
                    <a:schemeClr val="tx1"/>
                  </a:gs>
                  <a:gs pos="30000">
                    <a:schemeClr val="tx1"/>
                  </a:gs>
                </a:gsLst>
                <a:lin ang="5400000" scaled="0"/>
              </a:gradFill>
              <a:latin typeface="+mj-lt"/>
            </a:endParaRP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Cloud-Hosted Web Apps</a:t>
            </a:r>
            <a:endParaRPr lang="en-US" sz="2000" dirty="0" smtClean="0">
              <a:gradFill>
                <a:gsLst>
                  <a:gs pos="2917">
                    <a:schemeClr val="tx1"/>
                  </a:gs>
                  <a:gs pos="30000">
                    <a:schemeClr val="tx1"/>
                  </a:gs>
                </a:gsLst>
                <a:lin ang="5400000" scaled="0"/>
              </a:gradFill>
              <a:latin typeface="+mj-lt"/>
            </a:endParaRP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554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255295" y="1288074"/>
            <a:ext cx="6042368" cy="5400825"/>
          </a:xfrm>
          <a:prstGeom prst="rect">
            <a:avLst/>
          </a:prstGeom>
          <a:noFill/>
        </p:spPr>
        <p:txBody>
          <a:bodyPr wrap="square" lIns="179285" tIns="143428" rIns="179285" bIns="143428" numCol="2" rtlCol="0">
            <a:noAutofit/>
          </a:bodyPr>
          <a:lstStyle/>
          <a:p>
            <a:pPr marL="280121" indent="-280121">
              <a:spcAft>
                <a:spcPts val="147"/>
              </a:spcAft>
              <a:buFont typeface="Arial" panose="020B0604020202020204" pitchFamily="34" charset="0"/>
              <a:buChar char="•"/>
            </a:pPr>
            <a:r>
              <a:rPr lang="en-US" sz="2000" dirty="0">
                <a:solidFill>
                  <a:schemeClr val="bg1"/>
                </a:solidFill>
              </a:rPr>
              <a:t>Box</a:t>
            </a:r>
            <a:endParaRPr lang="en-US" sz="2000" dirty="0">
              <a:solidFill>
                <a:schemeClr val="bg1"/>
              </a:solidFill>
            </a:endParaRPr>
          </a:p>
          <a:p>
            <a:pPr marL="280121" indent="-280121">
              <a:spcAft>
                <a:spcPts val="147"/>
              </a:spcAft>
              <a:buFont typeface="Arial" panose="020B0604020202020204" pitchFamily="34" charset="0"/>
              <a:buChar char="•"/>
            </a:pPr>
            <a:r>
              <a:rPr lang="en-US" sz="2000" dirty="0">
                <a:solidFill>
                  <a:schemeClr val="bg1"/>
                </a:solidFill>
              </a:rPr>
              <a:t>Chatter</a:t>
            </a:r>
            <a:endParaRPr lang="en-US" sz="2000" dirty="0">
              <a:solidFill>
                <a:schemeClr val="bg1"/>
              </a:solidFill>
            </a:endParaRPr>
          </a:p>
          <a:p>
            <a:pPr marL="280121" indent="-280121">
              <a:spcAft>
                <a:spcPts val="147"/>
              </a:spcAft>
              <a:buFont typeface="Arial" panose="020B0604020202020204" pitchFamily="34" charset="0"/>
              <a:buChar char="•"/>
            </a:pPr>
            <a:r>
              <a:rPr lang="en-US" sz="2000" dirty="0">
                <a:solidFill>
                  <a:schemeClr val="bg1"/>
                </a:solidFill>
              </a:rPr>
              <a:t>Delay</a:t>
            </a:r>
            <a:endParaRPr lang="en-US" sz="2000" dirty="0">
              <a:solidFill>
                <a:schemeClr val="bg1"/>
              </a:solidFill>
            </a:endParaRPr>
          </a:p>
          <a:p>
            <a:pPr marL="280121" indent="-280121">
              <a:spcAft>
                <a:spcPts val="147"/>
              </a:spcAft>
              <a:buFont typeface="Arial" panose="020B0604020202020204" pitchFamily="34" charset="0"/>
              <a:buChar char="•"/>
            </a:pPr>
            <a:r>
              <a:rPr lang="en-US" sz="2000" dirty="0">
                <a:solidFill>
                  <a:schemeClr val="bg1"/>
                </a:solidFill>
              </a:rPr>
              <a:t>Dropbox</a:t>
            </a:r>
          </a:p>
          <a:p>
            <a:pPr marL="280121" indent="-280121">
              <a:spcAft>
                <a:spcPts val="147"/>
              </a:spcAft>
              <a:buFont typeface="Arial" panose="020B0604020202020204" pitchFamily="34" charset="0"/>
              <a:buChar char="•"/>
            </a:pPr>
            <a:r>
              <a:rPr lang="en-US" sz="2000" dirty="0">
                <a:solidFill>
                  <a:schemeClr val="bg1"/>
                </a:solidFill>
              </a:rPr>
              <a:t>Azure HD Insight</a:t>
            </a:r>
            <a:endParaRPr lang="en-US" sz="2000" dirty="0">
              <a:solidFill>
                <a:schemeClr val="bg1"/>
              </a:solidFill>
            </a:endParaRPr>
          </a:p>
          <a:p>
            <a:pPr marL="280121" indent="-280121">
              <a:spcAft>
                <a:spcPts val="147"/>
              </a:spcAft>
              <a:buFont typeface="Arial" panose="020B0604020202020204" pitchFamily="34" charset="0"/>
              <a:buChar char="•"/>
            </a:pPr>
            <a:r>
              <a:rPr lang="en-US" sz="2000" dirty="0" err="1">
                <a:solidFill>
                  <a:schemeClr val="bg1"/>
                </a:solidFill>
              </a:rPr>
              <a:t>Marketo</a:t>
            </a:r>
            <a:endParaRPr lang="en-US" sz="2000" dirty="0">
              <a:solidFill>
                <a:schemeClr val="bg1"/>
              </a:solidFill>
            </a:endParaRPr>
          </a:p>
          <a:p>
            <a:pPr marL="280121" indent="-280121">
              <a:spcAft>
                <a:spcPts val="147"/>
              </a:spcAft>
              <a:buFont typeface="Arial" panose="020B0604020202020204" pitchFamily="34" charset="0"/>
              <a:buChar char="•"/>
            </a:pPr>
            <a:r>
              <a:rPr lang="en-US" sz="2000" dirty="0">
                <a:solidFill>
                  <a:schemeClr val="bg1"/>
                </a:solidFill>
              </a:rPr>
              <a:t>Azure Media </a:t>
            </a:r>
            <a:r>
              <a:rPr lang="en-US" sz="2000" dirty="0">
                <a:solidFill>
                  <a:schemeClr val="bg1"/>
                </a:solidFill>
              </a:rPr>
              <a:t>Services</a:t>
            </a:r>
            <a:endParaRPr lang="en-US" sz="2000" dirty="0">
              <a:solidFill>
                <a:schemeClr val="bg1"/>
              </a:solidFill>
            </a:endParaRPr>
          </a:p>
          <a:p>
            <a:pPr marL="280121" indent="-280121">
              <a:spcAft>
                <a:spcPts val="147"/>
              </a:spcAft>
              <a:buFont typeface="Arial" panose="020B0604020202020204" pitchFamily="34" charset="0"/>
              <a:buChar char="•"/>
            </a:pPr>
            <a:r>
              <a:rPr lang="en-US" sz="2000" dirty="0">
                <a:solidFill>
                  <a:schemeClr val="bg1"/>
                </a:solidFill>
              </a:rPr>
              <a:t>OneDrive</a:t>
            </a:r>
          </a:p>
          <a:p>
            <a:pPr marL="280121" indent="-280121">
              <a:spcAft>
                <a:spcPts val="147"/>
              </a:spcAft>
              <a:buFont typeface="Arial" panose="020B0604020202020204" pitchFamily="34" charset="0"/>
              <a:buChar char="•"/>
            </a:pPr>
            <a:r>
              <a:rPr lang="en-US" sz="2000" dirty="0">
                <a:solidFill>
                  <a:schemeClr val="bg1"/>
                </a:solidFill>
              </a:rPr>
              <a:t>SharePoint </a:t>
            </a:r>
          </a:p>
          <a:p>
            <a:pPr marL="280121" indent="-280121">
              <a:spcAft>
                <a:spcPts val="147"/>
              </a:spcAft>
              <a:buFont typeface="Arial" panose="020B0604020202020204" pitchFamily="34" charset="0"/>
              <a:buChar char="•"/>
            </a:pPr>
            <a:r>
              <a:rPr lang="en-US" sz="2000" dirty="0">
                <a:solidFill>
                  <a:schemeClr val="bg1"/>
                </a:solidFill>
              </a:rPr>
              <a:t>SQL Server</a:t>
            </a:r>
          </a:p>
          <a:p>
            <a:pPr marL="280121" indent="-280121">
              <a:spcAft>
                <a:spcPts val="147"/>
              </a:spcAft>
              <a:buFont typeface="Arial" panose="020B0604020202020204" pitchFamily="34" charset="0"/>
              <a:buChar char="•"/>
            </a:pPr>
            <a:r>
              <a:rPr lang="en-US" sz="2000" dirty="0">
                <a:solidFill>
                  <a:schemeClr val="bg1"/>
                </a:solidFill>
              </a:rPr>
              <a:t>Office 365</a:t>
            </a:r>
          </a:p>
          <a:p>
            <a:pPr marL="280121" indent="-280121">
              <a:spcAft>
                <a:spcPts val="147"/>
              </a:spcAft>
              <a:buFont typeface="Arial" panose="020B0604020202020204" pitchFamily="34" charset="0"/>
              <a:buChar char="•"/>
            </a:pPr>
            <a:r>
              <a:rPr lang="en-US" sz="2000" dirty="0">
                <a:solidFill>
                  <a:schemeClr val="bg1"/>
                </a:solidFill>
              </a:rPr>
              <a:t>Oracle</a:t>
            </a:r>
          </a:p>
          <a:p>
            <a:pPr marL="280121" indent="-280121">
              <a:spcAft>
                <a:spcPts val="147"/>
              </a:spcAft>
              <a:buFont typeface="Arial" panose="020B0604020202020204" pitchFamily="34" charset="0"/>
              <a:buChar char="•"/>
            </a:pPr>
            <a:r>
              <a:rPr lang="en-US" sz="2000" dirty="0">
                <a:solidFill>
                  <a:schemeClr val="bg1"/>
                </a:solidFill>
              </a:rPr>
              <a:t>QuickBooks</a:t>
            </a:r>
          </a:p>
          <a:p>
            <a:pPr marL="280121" indent="-280121">
              <a:spcAft>
                <a:spcPts val="147"/>
              </a:spcAft>
              <a:buFont typeface="Arial" panose="020B0604020202020204" pitchFamily="34" charset="0"/>
              <a:buChar char="•"/>
            </a:pPr>
            <a:r>
              <a:rPr lang="en-US" sz="2000" dirty="0" err="1">
                <a:solidFill>
                  <a:schemeClr val="bg1"/>
                </a:solidFill>
              </a:rPr>
              <a:t>SalesForce</a:t>
            </a:r>
            <a:endParaRPr lang="en-US" sz="2000" dirty="0">
              <a:solidFill>
                <a:schemeClr val="bg1"/>
              </a:solidFill>
            </a:endParaRPr>
          </a:p>
          <a:p>
            <a:pPr marL="280121" indent="-280121">
              <a:spcAft>
                <a:spcPts val="147"/>
              </a:spcAft>
              <a:buFont typeface="Arial" panose="020B0604020202020204" pitchFamily="34" charset="0"/>
              <a:buChar char="•"/>
            </a:pPr>
            <a:r>
              <a:rPr lang="en-US" sz="2000" dirty="0">
                <a:solidFill>
                  <a:schemeClr val="bg1"/>
                </a:solidFill>
              </a:rPr>
              <a:t>Sugar CRM </a:t>
            </a:r>
          </a:p>
          <a:p>
            <a:pPr marL="280121" indent="-280121">
              <a:spcAft>
                <a:spcPts val="147"/>
              </a:spcAft>
              <a:buFont typeface="Arial" panose="020B0604020202020204" pitchFamily="34" charset="0"/>
              <a:buChar char="•"/>
            </a:pPr>
            <a:r>
              <a:rPr lang="en-US" sz="2000" dirty="0">
                <a:solidFill>
                  <a:schemeClr val="bg1"/>
                </a:solidFill>
              </a:rPr>
              <a:t>SAP</a:t>
            </a:r>
          </a:p>
          <a:p>
            <a:pPr marL="280121" indent="-280121">
              <a:spcAft>
                <a:spcPts val="147"/>
              </a:spcAft>
              <a:buFont typeface="Arial" panose="020B0604020202020204" pitchFamily="34" charset="0"/>
              <a:buChar char="•"/>
            </a:pPr>
            <a:r>
              <a:rPr lang="en-US" sz="2000" dirty="0">
                <a:solidFill>
                  <a:schemeClr val="bg1"/>
                </a:solidFill>
              </a:rPr>
              <a:t>Azure Service Bus</a:t>
            </a:r>
          </a:p>
          <a:p>
            <a:pPr marL="280121" indent="-280121">
              <a:spcAft>
                <a:spcPts val="147"/>
              </a:spcAft>
              <a:buFont typeface="Arial" panose="020B0604020202020204" pitchFamily="34" charset="0"/>
              <a:buChar char="•"/>
            </a:pPr>
            <a:r>
              <a:rPr lang="en-US" sz="2000" dirty="0">
                <a:solidFill>
                  <a:schemeClr val="bg1"/>
                </a:solidFill>
              </a:rPr>
              <a:t>Azure </a:t>
            </a:r>
            <a:r>
              <a:rPr lang="en-US" sz="2000" dirty="0">
                <a:solidFill>
                  <a:schemeClr val="bg1"/>
                </a:solidFill>
              </a:rPr>
              <a:t>Storage</a:t>
            </a:r>
          </a:p>
          <a:p>
            <a:pPr marL="280121" indent="-280121">
              <a:spcAft>
                <a:spcPts val="147"/>
              </a:spcAft>
              <a:buFont typeface="Arial" panose="020B0604020202020204" pitchFamily="34" charset="0"/>
              <a:buChar char="•"/>
            </a:pPr>
            <a:r>
              <a:rPr lang="en-US" sz="2000" dirty="0">
                <a:solidFill>
                  <a:schemeClr val="bg1"/>
                </a:solidFill>
              </a:rPr>
              <a:t>Timer / Recurrence</a:t>
            </a:r>
          </a:p>
          <a:p>
            <a:pPr marL="280121" indent="-280121">
              <a:spcAft>
                <a:spcPts val="147"/>
              </a:spcAft>
              <a:buFont typeface="Arial" panose="020B0604020202020204" pitchFamily="34" charset="0"/>
              <a:buChar char="•"/>
            </a:pPr>
            <a:r>
              <a:rPr lang="en-US" sz="2000" dirty="0" err="1">
                <a:solidFill>
                  <a:schemeClr val="bg1"/>
                </a:solidFill>
              </a:rPr>
              <a:t>Twilio</a:t>
            </a:r>
            <a:endParaRPr lang="en-US" sz="2000" dirty="0">
              <a:solidFill>
                <a:schemeClr val="bg1"/>
              </a:solidFill>
            </a:endParaRPr>
          </a:p>
          <a:p>
            <a:pPr marL="280121" indent="-280121">
              <a:spcAft>
                <a:spcPts val="147"/>
              </a:spcAft>
              <a:buFont typeface="Arial" panose="020B0604020202020204" pitchFamily="34" charset="0"/>
              <a:buChar char="•"/>
            </a:pPr>
            <a:r>
              <a:rPr lang="en-US" sz="2000" dirty="0">
                <a:solidFill>
                  <a:schemeClr val="bg1"/>
                </a:solidFill>
              </a:rPr>
              <a:t>Twitter</a:t>
            </a:r>
          </a:p>
          <a:p>
            <a:pPr marL="280121" indent="-280121">
              <a:spcAft>
                <a:spcPts val="147"/>
              </a:spcAft>
              <a:buFont typeface="Arial" panose="020B0604020202020204" pitchFamily="34" charset="0"/>
              <a:buChar char="•"/>
            </a:pPr>
            <a:r>
              <a:rPr lang="en-US" sz="2000" dirty="0">
                <a:solidFill>
                  <a:schemeClr val="bg1"/>
                </a:solidFill>
              </a:rPr>
              <a:t>IBM DB2 </a:t>
            </a:r>
          </a:p>
          <a:p>
            <a:pPr marL="280121" indent="-280121">
              <a:spcAft>
                <a:spcPts val="147"/>
              </a:spcAft>
              <a:buFont typeface="Arial" panose="020B0604020202020204" pitchFamily="34" charset="0"/>
              <a:buChar char="•"/>
            </a:pPr>
            <a:r>
              <a:rPr lang="en-US" sz="2000" dirty="0">
                <a:solidFill>
                  <a:schemeClr val="bg1"/>
                </a:solidFill>
              </a:rPr>
              <a:t>Informix</a:t>
            </a:r>
          </a:p>
          <a:p>
            <a:pPr marL="280121" indent="-280121">
              <a:spcAft>
                <a:spcPts val="147"/>
              </a:spcAft>
              <a:buFont typeface="Arial" panose="020B0604020202020204" pitchFamily="34" charset="0"/>
              <a:buChar char="•"/>
            </a:pPr>
            <a:r>
              <a:rPr lang="en-US" sz="2000" dirty="0" err="1">
                <a:solidFill>
                  <a:schemeClr val="bg1"/>
                </a:solidFill>
              </a:rPr>
              <a:t>Websphere</a:t>
            </a:r>
            <a:r>
              <a:rPr lang="en-US" sz="2000" dirty="0">
                <a:solidFill>
                  <a:schemeClr val="bg1"/>
                </a:solidFill>
              </a:rPr>
              <a:t> MQ</a:t>
            </a:r>
          </a:p>
          <a:p>
            <a:pPr marL="280121" indent="-280121">
              <a:spcAft>
                <a:spcPts val="147"/>
              </a:spcAft>
              <a:buFont typeface="Arial" panose="020B0604020202020204" pitchFamily="34" charset="0"/>
              <a:buChar char="•"/>
            </a:pPr>
            <a:r>
              <a:rPr lang="en-US" sz="2000" dirty="0">
                <a:solidFill>
                  <a:schemeClr val="bg1"/>
                </a:solidFill>
              </a:rPr>
              <a:t>Azure Web Jobs</a:t>
            </a:r>
          </a:p>
          <a:p>
            <a:pPr marL="280121" indent="-280121">
              <a:spcAft>
                <a:spcPts val="147"/>
              </a:spcAft>
              <a:buFont typeface="Arial" panose="020B0604020202020204" pitchFamily="34" charset="0"/>
              <a:buChar char="•"/>
            </a:pPr>
            <a:r>
              <a:rPr lang="en-US" sz="2000" dirty="0">
                <a:solidFill>
                  <a:schemeClr val="bg1"/>
                </a:solidFill>
              </a:rPr>
              <a:t>Yammer</a:t>
            </a:r>
          </a:p>
          <a:p>
            <a:pPr marL="280121" indent="-280121">
              <a:spcAft>
                <a:spcPts val="147"/>
              </a:spcAft>
              <a:buFont typeface="Arial" panose="020B0604020202020204" pitchFamily="34" charset="0"/>
              <a:buChar char="•"/>
            </a:pPr>
            <a:r>
              <a:rPr lang="en-US" sz="2000" dirty="0">
                <a:solidFill>
                  <a:schemeClr val="bg1"/>
                </a:solidFill>
              </a:rPr>
              <a:t>Dynamics CRM</a:t>
            </a:r>
          </a:p>
          <a:p>
            <a:pPr marL="280121" indent="-280121">
              <a:spcAft>
                <a:spcPts val="147"/>
              </a:spcAft>
              <a:buFont typeface="Arial" panose="020B0604020202020204" pitchFamily="34" charset="0"/>
              <a:buChar char="•"/>
            </a:pPr>
            <a:r>
              <a:rPr lang="en-US" sz="2000" dirty="0">
                <a:solidFill>
                  <a:schemeClr val="bg1"/>
                </a:solidFill>
              </a:rPr>
              <a:t>Dynamics AX</a:t>
            </a:r>
          </a:p>
          <a:p>
            <a:pPr marL="280121" indent="-280121">
              <a:spcAft>
                <a:spcPts val="147"/>
              </a:spcAft>
              <a:buFont typeface="Arial" panose="020B0604020202020204" pitchFamily="34" charset="0"/>
              <a:buChar char="•"/>
            </a:pPr>
            <a:r>
              <a:rPr lang="en-US" sz="2000" dirty="0">
                <a:solidFill>
                  <a:schemeClr val="bg1"/>
                </a:solidFill>
              </a:rPr>
              <a:t>Hybrid </a:t>
            </a:r>
            <a:r>
              <a:rPr lang="en-US" sz="2000" dirty="0" smtClean="0">
                <a:solidFill>
                  <a:schemeClr val="bg1"/>
                </a:solidFill>
              </a:rPr>
              <a:t>Connectivity</a:t>
            </a:r>
            <a:endParaRPr lang="en-US" sz="2000" dirty="0">
              <a:solidFill>
                <a:schemeClr val="bg1"/>
              </a:solidFill>
            </a:endParaRPr>
          </a:p>
        </p:txBody>
      </p:sp>
      <p:sp>
        <p:nvSpPr>
          <p:cNvPr id="14" name="Title 1"/>
          <p:cNvSpPr>
            <a:spLocks noGrp="1"/>
          </p:cNvSpPr>
          <p:nvPr>
            <p:ph type="title" idx="4294967295"/>
          </p:nvPr>
        </p:nvSpPr>
        <p:spPr>
          <a:xfrm>
            <a:off x="255295" y="368008"/>
            <a:ext cx="6176963" cy="836612"/>
          </a:xfrm>
          <a:prstGeom prst="rect">
            <a:avLst/>
          </a:prstGeom>
        </p:spPr>
        <p:txBody>
          <a:bodyPr anchor="ctr"/>
          <a:lstStyle/>
          <a:p>
            <a:pPr>
              <a:lnSpc>
                <a:spcPct val="100000"/>
              </a:lnSpc>
            </a:pPr>
            <a:r>
              <a:rPr lang="en-US" sz="3921" dirty="0"/>
              <a:t>Built-in API Connectors</a:t>
            </a:r>
            <a:endParaRPr lang="en-US" sz="3921" dirty="0"/>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21399488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255295" y="1288075"/>
            <a:ext cx="6042368" cy="1680594"/>
          </a:xfrm>
          <a:prstGeom prst="rect">
            <a:avLst/>
          </a:prstGeom>
          <a:noFill/>
        </p:spPr>
        <p:txBody>
          <a:bodyPr wrap="square" lIns="179285" tIns="143428" rIns="179285" bIns="143428" numCol="2" rtlCol="0">
            <a:noAutofit/>
          </a:bodyPr>
          <a:lstStyle/>
          <a:p>
            <a:pPr marL="285750" indent="-285750">
              <a:spcAft>
                <a:spcPts val="150"/>
              </a:spcAft>
              <a:buFont typeface="Arial" panose="020B0604020202020204" pitchFamily="34" charset="0"/>
              <a:buChar char="•"/>
            </a:pPr>
            <a:r>
              <a:rPr lang="en-US" sz="2000" dirty="0">
                <a:solidFill>
                  <a:srgbClr val="FFFFFF"/>
                </a:solidFill>
              </a:rPr>
              <a:t>HTTP, HTTPS </a:t>
            </a:r>
          </a:p>
          <a:p>
            <a:pPr marL="285750" indent="-285750">
              <a:spcAft>
                <a:spcPts val="150"/>
              </a:spcAft>
              <a:buFont typeface="Arial" panose="020B0604020202020204" pitchFamily="34" charset="0"/>
              <a:buChar char="•"/>
            </a:pPr>
            <a:r>
              <a:rPr lang="en-US" sz="2000" dirty="0">
                <a:solidFill>
                  <a:srgbClr val="FFFFFF"/>
                </a:solidFill>
              </a:rPr>
              <a:t>File</a:t>
            </a:r>
          </a:p>
          <a:p>
            <a:pPr marL="285750" indent="-285750">
              <a:spcAft>
                <a:spcPts val="150"/>
              </a:spcAft>
              <a:buFont typeface="Arial" panose="020B0604020202020204" pitchFamily="34" charset="0"/>
              <a:buChar char="•"/>
            </a:pPr>
            <a:r>
              <a:rPr lang="en-US" sz="2000" dirty="0">
                <a:solidFill>
                  <a:srgbClr val="FFFFFF"/>
                </a:solidFill>
              </a:rPr>
              <a:t>Flat File</a:t>
            </a:r>
          </a:p>
          <a:p>
            <a:pPr marL="285750" indent="-285750">
              <a:spcAft>
                <a:spcPts val="150"/>
              </a:spcAft>
              <a:buFont typeface="Arial" panose="020B0604020202020204" pitchFamily="34" charset="0"/>
              <a:buChar char="•"/>
            </a:pPr>
            <a:r>
              <a:rPr lang="en-US" sz="2000" dirty="0">
                <a:solidFill>
                  <a:srgbClr val="FFFFFF"/>
                </a:solidFill>
              </a:rPr>
              <a:t>FTP, SFTP</a:t>
            </a:r>
          </a:p>
          <a:p>
            <a:pPr marL="285750" indent="-285750">
              <a:spcAft>
                <a:spcPts val="150"/>
              </a:spcAft>
              <a:buFont typeface="Arial" panose="020B0604020202020204" pitchFamily="34" charset="0"/>
              <a:buChar char="•"/>
            </a:pPr>
            <a:r>
              <a:rPr lang="en-US" sz="2000" dirty="0">
                <a:solidFill>
                  <a:srgbClr val="FFFFFF"/>
                </a:solidFill>
              </a:rPr>
              <a:t>POP3/IMAP</a:t>
            </a:r>
          </a:p>
          <a:p>
            <a:pPr marL="285750" indent="-285750">
              <a:spcAft>
                <a:spcPts val="150"/>
              </a:spcAft>
              <a:buFont typeface="Arial" panose="020B0604020202020204" pitchFamily="34" charset="0"/>
              <a:buChar char="•"/>
            </a:pPr>
            <a:r>
              <a:rPr lang="en-US" sz="2000" dirty="0">
                <a:solidFill>
                  <a:srgbClr val="FFFFFF"/>
                </a:solidFill>
              </a:rPr>
              <a:t>SMTP</a:t>
            </a:r>
          </a:p>
          <a:p>
            <a:pPr marL="285750" indent="-285750">
              <a:spcAft>
                <a:spcPts val="150"/>
              </a:spcAft>
              <a:buFont typeface="Arial" panose="020B0604020202020204" pitchFamily="34" charset="0"/>
              <a:buChar char="•"/>
            </a:pPr>
            <a:r>
              <a:rPr lang="en-US" sz="2000" dirty="0">
                <a:solidFill>
                  <a:srgbClr val="FFFFFF"/>
                </a:solidFill>
              </a:rPr>
              <a:t>SOAP + WCF</a:t>
            </a:r>
            <a:endParaRPr lang="en-US" sz="2000" dirty="0">
              <a:solidFill>
                <a:srgbClr val="FFFFFF"/>
              </a:solidFill>
            </a:endParaRPr>
          </a:p>
        </p:txBody>
      </p:sp>
      <p:sp>
        <p:nvSpPr>
          <p:cNvPr id="14" name="Title 1"/>
          <p:cNvSpPr>
            <a:spLocks noGrp="1"/>
          </p:cNvSpPr>
          <p:nvPr>
            <p:ph type="title" idx="4294967295"/>
          </p:nvPr>
        </p:nvSpPr>
        <p:spPr>
          <a:xfrm>
            <a:off x="255295" y="368008"/>
            <a:ext cx="6176963" cy="836612"/>
          </a:xfrm>
          <a:prstGeom prst="rect">
            <a:avLst/>
          </a:prstGeom>
        </p:spPr>
        <p:txBody>
          <a:bodyPr anchor="ctr"/>
          <a:lstStyle/>
          <a:p>
            <a:r>
              <a:rPr lang="en-US" sz="4000" dirty="0">
                <a:solidFill>
                  <a:srgbClr val="FFFFFF"/>
                </a:solidFill>
              </a:rPr>
              <a:t>Protocols</a:t>
            </a:r>
            <a:endParaRPr lang="en-US" sz="4000" dirty="0">
              <a:solidFill>
                <a:srgbClr val="FFFFFF"/>
              </a:solidFill>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
        <p:nvSpPr>
          <p:cNvPr id="6" name="TextBox 5"/>
          <p:cNvSpPr txBox="1">
            <a:spLocks/>
          </p:cNvSpPr>
          <p:nvPr/>
        </p:nvSpPr>
        <p:spPr>
          <a:xfrm>
            <a:off x="255295" y="3972191"/>
            <a:ext cx="6042368" cy="1680594"/>
          </a:xfrm>
          <a:prstGeom prst="rect">
            <a:avLst/>
          </a:prstGeom>
          <a:noFill/>
        </p:spPr>
        <p:txBody>
          <a:bodyPr wrap="square" lIns="179285" tIns="143428" rIns="179285" bIns="143428" numCol="2" rtlCol="0">
            <a:noAutofit/>
          </a:bodyPr>
          <a:lstStyle/>
          <a:p>
            <a:pPr marL="285750" indent="-285750">
              <a:spcAft>
                <a:spcPts val="150"/>
              </a:spcAft>
              <a:buFont typeface="Arial" panose="020B0604020202020204" pitchFamily="34" charset="0"/>
              <a:buChar char="•"/>
            </a:pPr>
            <a:r>
              <a:rPr lang="en-US" sz="2000" dirty="0">
                <a:solidFill>
                  <a:srgbClr val="FFFFFF"/>
                </a:solidFill>
              </a:rPr>
              <a:t>Batching / </a:t>
            </a:r>
            <a:r>
              <a:rPr lang="en-US" sz="2000" dirty="0" err="1">
                <a:solidFill>
                  <a:srgbClr val="FFFFFF"/>
                </a:solidFill>
              </a:rPr>
              <a:t>Debatching</a:t>
            </a:r>
            <a:endParaRPr lang="en-US" sz="2000" dirty="0">
              <a:solidFill>
                <a:srgbClr val="FFFFFF"/>
              </a:solidFill>
            </a:endParaRPr>
          </a:p>
          <a:p>
            <a:pPr marL="285750" indent="-285750">
              <a:spcAft>
                <a:spcPts val="150"/>
              </a:spcAft>
              <a:buFont typeface="Arial" panose="020B0604020202020204" pitchFamily="34" charset="0"/>
              <a:buChar char="•"/>
            </a:pPr>
            <a:r>
              <a:rPr lang="en-US" sz="2000" dirty="0">
                <a:solidFill>
                  <a:srgbClr val="FFFFFF"/>
                </a:solidFill>
              </a:rPr>
              <a:t>Validate</a:t>
            </a:r>
          </a:p>
          <a:p>
            <a:pPr marL="285750" indent="-285750">
              <a:spcAft>
                <a:spcPts val="150"/>
              </a:spcAft>
              <a:buFont typeface="Arial" panose="020B0604020202020204" pitchFamily="34" charset="0"/>
              <a:buChar char="•"/>
            </a:pPr>
            <a:r>
              <a:rPr lang="en-US" sz="2000" dirty="0">
                <a:solidFill>
                  <a:srgbClr val="FFFFFF"/>
                </a:solidFill>
              </a:rPr>
              <a:t>Extract (XPath)</a:t>
            </a:r>
          </a:p>
          <a:p>
            <a:pPr marL="285750" indent="-285750">
              <a:spcAft>
                <a:spcPts val="150"/>
              </a:spcAft>
              <a:buFont typeface="Arial" panose="020B0604020202020204" pitchFamily="34" charset="0"/>
              <a:buChar char="•"/>
            </a:pPr>
            <a:r>
              <a:rPr lang="en-US" sz="2000" dirty="0">
                <a:solidFill>
                  <a:srgbClr val="FFFFFF"/>
                </a:solidFill>
              </a:rPr>
              <a:t>Transform (+Mapper)</a:t>
            </a:r>
          </a:p>
          <a:p>
            <a:pPr marL="285750" indent="-285750">
              <a:spcAft>
                <a:spcPts val="150"/>
              </a:spcAft>
              <a:buFont typeface="Arial" panose="020B0604020202020204" pitchFamily="34" charset="0"/>
              <a:buChar char="•"/>
            </a:pPr>
            <a:r>
              <a:rPr lang="en-US" sz="2000" dirty="0">
                <a:solidFill>
                  <a:srgbClr val="FFFFFF"/>
                </a:solidFill>
              </a:rPr>
              <a:t>Convert (XML-JSON)</a:t>
            </a:r>
          </a:p>
          <a:p>
            <a:pPr marL="285750" indent="-285750">
              <a:spcAft>
                <a:spcPts val="150"/>
              </a:spcAft>
              <a:buFont typeface="Arial" panose="020B0604020202020204" pitchFamily="34" charset="0"/>
              <a:buChar char="•"/>
            </a:pPr>
            <a:r>
              <a:rPr lang="en-US" sz="2000" dirty="0">
                <a:solidFill>
                  <a:srgbClr val="FFFFFF"/>
                </a:solidFill>
              </a:rPr>
              <a:t>Convert (XML-FF)</a:t>
            </a:r>
          </a:p>
          <a:p>
            <a:pPr marL="285750" indent="-285750">
              <a:spcAft>
                <a:spcPts val="150"/>
              </a:spcAft>
              <a:buFont typeface="Arial" panose="020B0604020202020204" pitchFamily="34" charset="0"/>
              <a:buChar char="•"/>
            </a:pPr>
            <a:r>
              <a:rPr lang="en-US" sz="2000" dirty="0">
                <a:solidFill>
                  <a:srgbClr val="FFFFFF"/>
                </a:solidFill>
              </a:rPr>
              <a:t>X12</a:t>
            </a:r>
          </a:p>
          <a:p>
            <a:pPr marL="285750" indent="-285750">
              <a:spcAft>
                <a:spcPts val="150"/>
              </a:spcAft>
              <a:buFont typeface="Arial" panose="020B0604020202020204" pitchFamily="34" charset="0"/>
              <a:buChar char="•"/>
            </a:pPr>
            <a:r>
              <a:rPr lang="en-US" sz="2000" dirty="0">
                <a:solidFill>
                  <a:srgbClr val="FFFFFF"/>
                </a:solidFill>
              </a:rPr>
              <a:t>EDIFACT</a:t>
            </a:r>
          </a:p>
          <a:p>
            <a:pPr marL="285750" indent="-285750">
              <a:spcAft>
                <a:spcPts val="150"/>
              </a:spcAft>
              <a:buFont typeface="Arial" panose="020B0604020202020204" pitchFamily="34" charset="0"/>
              <a:buChar char="•"/>
            </a:pPr>
            <a:r>
              <a:rPr lang="en-US" sz="2000" dirty="0">
                <a:solidFill>
                  <a:srgbClr val="FFFFFF"/>
                </a:solidFill>
              </a:rPr>
              <a:t>AS2</a:t>
            </a:r>
          </a:p>
          <a:p>
            <a:pPr marL="285750" indent="-285750">
              <a:spcAft>
                <a:spcPts val="150"/>
              </a:spcAft>
              <a:buFont typeface="Arial" panose="020B0604020202020204" pitchFamily="34" charset="0"/>
              <a:buChar char="•"/>
            </a:pPr>
            <a:r>
              <a:rPr lang="en-US" sz="2000" dirty="0">
                <a:solidFill>
                  <a:srgbClr val="FFFFFF"/>
                </a:solidFill>
              </a:rPr>
              <a:t>TPMOM</a:t>
            </a:r>
          </a:p>
          <a:p>
            <a:pPr marL="285750" indent="-285750">
              <a:spcAft>
                <a:spcPts val="150"/>
              </a:spcAft>
              <a:buFont typeface="Arial" panose="020B0604020202020204" pitchFamily="34" charset="0"/>
              <a:buChar char="•"/>
            </a:pPr>
            <a:r>
              <a:rPr lang="en-US" sz="2000" dirty="0">
                <a:solidFill>
                  <a:srgbClr val="FFFFFF"/>
                </a:solidFill>
              </a:rPr>
              <a:t>Rules Engine</a:t>
            </a:r>
            <a:endParaRPr lang="en-US" sz="2000" dirty="0">
              <a:solidFill>
                <a:srgbClr val="FFFFFF"/>
              </a:solidFill>
            </a:endParaRPr>
          </a:p>
        </p:txBody>
      </p:sp>
      <p:sp>
        <p:nvSpPr>
          <p:cNvPr id="7" name="Title 1"/>
          <p:cNvSpPr txBox="1">
            <a:spLocks/>
          </p:cNvSpPr>
          <p:nvPr/>
        </p:nvSpPr>
        <p:spPr>
          <a:xfrm>
            <a:off x="255295" y="3052124"/>
            <a:ext cx="6176963" cy="836612"/>
          </a:xfrm>
          <a:prstGeom prst="rect">
            <a:avLst/>
          </a:prstGeom>
        </p:spPr>
        <p:txBody>
          <a:bodyPr anchor="ct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000" dirty="0">
                <a:solidFill>
                  <a:srgbClr val="FFFFFF"/>
                </a:solidFill>
              </a:rPr>
              <a:t>BizTalk Services</a:t>
            </a:r>
          </a:p>
        </p:txBody>
      </p:sp>
    </p:spTree>
    <p:extLst>
      <p:ext uri="{BB962C8B-B14F-4D97-AF65-F5344CB8AC3E}">
        <p14:creationId xmlns:p14="http://schemas.microsoft.com/office/powerpoint/2010/main" val="1058095209"/>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09937" y="611794"/>
            <a:ext cx="8772126" cy="917575"/>
          </a:xfrm>
        </p:spPr>
        <p:txBody>
          <a:bodyPr/>
          <a:lstStyle/>
          <a:p>
            <a:pPr algn="ctr"/>
            <a:r>
              <a:rPr lang="en-US" sz="4800" dirty="0" smtClean="0"/>
              <a:t>Connecting to On-Premises Data</a:t>
            </a:r>
            <a:endParaRPr lang="en-US" sz="4800" dirty="0"/>
          </a:p>
        </p:txBody>
      </p:sp>
      <p:sp>
        <p:nvSpPr>
          <p:cNvPr id="2" name="Text Placeholder 1"/>
          <p:cNvSpPr>
            <a:spLocks noGrp="1"/>
          </p:cNvSpPr>
          <p:nvPr>
            <p:ph sz="quarter" idx="10"/>
          </p:nvPr>
        </p:nvSpPr>
        <p:spPr>
          <a:xfrm>
            <a:off x="1014136" y="1841326"/>
            <a:ext cx="4572000" cy="4343400"/>
          </a:xfrm>
        </p:spPr>
        <p:txBody>
          <a:bodyPr/>
          <a:lstStyle/>
          <a:p>
            <a:pPr marL="0" indent="0">
              <a:buNone/>
            </a:pPr>
            <a:r>
              <a:rPr lang="en-US" sz="3600" dirty="0" smtClean="0">
                <a:latin typeface="+mn-lt"/>
              </a:rPr>
              <a:t>Hybrid Connections</a:t>
            </a:r>
            <a:endParaRPr lang="en-US" sz="3600" dirty="0">
              <a:latin typeface="+mn-lt"/>
            </a:endParaRPr>
          </a:p>
          <a:p>
            <a:r>
              <a:rPr lang="en-US" sz="2400" dirty="0"/>
              <a:t>Allows Web Apps, Mobile Apps, and Logic Apps to access existing on-premises data</a:t>
            </a:r>
          </a:p>
          <a:p>
            <a:r>
              <a:rPr lang="en-US" sz="2400" dirty="0"/>
              <a:t>Multiple apps can share a hybrid connection</a:t>
            </a:r>
          </a:p>
          <a:p>
            <a:r>
              <a:rPr lang="en-US" sz="2400" dirty="0"/>
              <a:t>TCP ports for network access to specific resources</a:t>
            </a:r>
          </a:p>
          <a:p>
            <a:r>
              <a:rPr lang="en-US" sz="2400" dirty="0"/>
              <a:t>Group Policy settings, event and audit logs</a:t>
            </a:r>
            <a:endParaRPr lang="en-US" sz="2400" dirty="0" smtClean="0"/>
          </a:p>
          <a:p>
            <a:endParaRPr lang="en-US" dirty="0" smtClean="0"/>
          </a:p>
          <a:p>
            <a:endParaRPr lang="en-US" dirty="0" smtClean="0"/>
          </a:p>
          <a:p>
            <a:endParaRPr lang="en-US" dirty="0"/>
          </a:p>
          <a:p>
            <a:endParaRPr lang="en-US" dirty="0"/>
          </a:p>
        </p:txBody>
      </p:sp>
      <p:sp>
        <p:nvSpPr>
          <p:cNvPr id="6" name="Text Placeholder 3"/>
          <p:cNvSpPr>
            <a:spLocks noGrp="1"/>
          </p:cNvSpPr>
          <p:nvPr/>
        </p:nvSpPr>
        <p:spPr>
          <a:xfrm>
            <a:off x="6538174" y="1841326"/>
            <a:ext cx="4572000" cy="348437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solidFill>
                  <a:schemeClr val="bg1"/>
                </a:solidFill>
                <a:latin typeface="+mn-lt"/>
              </a:rPr>
              <a:t>Virtual Networks</a:t>
            </a:r>
          </a:p>
          <a:p>
            <a:r>
              <a:rPr lang="en-US" sz="2400" dirty="0">
                <a:solidFill>
                  <a:schemeClr val="bg1"/>
                </a:solidFill>
              </a:rPr>
              <a:t>Industry standard site-to-site and point-to-site </a:t>
            </a:r>
            <a:r>
              <a:rPr lang="en-US" sz="2400" dirty="0" err="1">
                <a:solidFill>
                  <a:schemeClr val="bg1"/>
                </a:solidFill>
              </a:rPr>
              <a:t>IPSec</a:t>
            </a:r>
            <a:r>
              <a:rPr lang="en-US" sz="2400" dirty="0">
                <a:solidFill>
                  <a:schemeClr val="bg1"/>
                </a:solidFill>
              </a:rPr>
              <a:t> VPN.</a:t>
            </a:r>
          </a:p>
          <a:p>
            <a:r>
              <a:rPr lang="en-US" sz="2400" dirty="0">
                <a:solidFill>
                  <a:schemeClr val="bg1"/>
                </a:solidFill>
              </a:rPr>
              <a:t>Allows access to your local </a:t>
            </a:r>
            <a:r>
              <a:rPr lang="en-US" sz="2400" dirty="0">
                <a:solidFill>
                  <a:schemeClr val="bg1"/>
                </a:solidFill>
              </a:rPr>
              <a:t>network</a:t>
            </a:r>
            <a:r>
              <a:rPr lang="en-US" sz="2400" dirty="0">
                <a:solidFill>
                  <a:schemeClr val="bg1"/>
                </a:solidFill>
              </a:rPr>
              <a:t>. </a:t>
            </a:r>
          </a:p>
          <a:p>
            <a:endParaRPr lang="en-US" sz="3921" dirty="0"/>
          </a:p>
          <a:p>
            <a:endParaRPr lang="en-US" sz="3921" dirty="0"/>
          </a:p>
        </p:txBody>
      </p:sp>
    </p:spTree>
    <p:extLst>
      <p:ext uri="{BB962C8B-B14F-4D97-AF65-F5344CB8AC3E}">
        <p14:creationId xmlns:p14="http://schemas.microsoft.com/office/powerpoint/2010/main" val="96203133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API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Problems with Authoring APIs</a:t>
            </a:r>
            <a:endParaRPr lang="en-US" sz="4800" dirty="0"/>
          </a:p>
        </p:txBody>
      </p:sp>
      <p:sp>
        <p:nvSpPr>
          <p:cNvPr id="3" name="TextBox 2"/>
          <p:cNvSpPr txBox="1"/>
          <p:nvPr/>
        </p:nvSpPr>
        <p:spPr>
          <a:xfrm>
            <a:off x="1815296" y="208344"/>
            <a:ext cx="8561408"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smtClean="0">
                <a:gradFill>
                  <a:gsLst>
                    <a:gs pos="2917">
                      <a:schemeClr val="tx1"/>
                    </a:gs>
                    <a:gs pos="30000">
                      <a:schemeClr val="tx1"/>
                    </a:gs>
                  </a:gsLst>
                  <a:lin ang="5400000" scaled="0"/>
                </a:gradFill>
              </a:rPr>
              <a:t>Requires Additional Investment</a:t>
            </a:r>
            <a:endParaRPr lang="en-US" sz="3200" dirty="0" smtClean="0">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89044" y="1871606"/>
            <a:ext cx="2477446" cy="2477446"/>
          </a:xfrm>
          <a:prstGeom prst="rect">
            <a:avLst/>
          </a:prstGeom>
        </p:spPr>
      </p:pic>
      <p:sp>
        <p:nvSpPr>
          <p:cNvPr id="5" name="TextBox 4"/>
          <p:cNvSpPr txBox="1"/>
          <p:nvPr/>
        </p:nvSpPr>
        <p:spPr>
          <a:xfrm>
            <a:off x="1842304" y="1123075"/>
            <a:ext cx="177092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smtClean="0">
                <a:gradFill>
                  <a:gsLst>
                    <a:gs pos="2917">
                      <a:schemeClr val="tx1"/>
                    </a:gs>
                    <a:gs pos="30000">
                      <a:schemeClr val="tx1"/>
                    </a:gs>
                  </a:gsLst>
                  <a:lin ang="5400000" scaled="0"/>
                </a:gradFill>
                <a:latin typeface="+mj-lt"/>
              </a:rPr>
              <a:t>Web Service</a:t>
            </a:r>
            <a:endParaRPr lang="en-US" sz="2000" dirty="0" smtClean="0">
              <a:gradFill>
                <a:gsLst>
                  <a:gs pos="2917">
                    <a:schemeClr val="tx1"/>
                  </a:gs>
                  <a:gs pos="30000">
                    <a:schemeClr val="tx1"/>
                  </a:gs>
                </a:gsLst>
                <a:lin ang="5400000" scaled="0"/>
              </a:gradFill>
              <a:latin typeface="+mj-lt"/>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8602" y="1215675"/>
            <a:ext cx="780290" cy="78029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8602" y="2182550"/>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8602" y="3149425"/>
            <a:ext cx="780290" cy="780290"/>
          </a:xfrm>
          <a:prstGeom prst="rect">
            <a:avLst/>
          </a:prstGeom>
        </p:spPr>
      </p:pic>
      <p:pic>
        <p:nvPicPr>
          <p:cNvPr id="10" name="Picture 9"/>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578602" y="4116299"/>
            <a:ext cx="780290" cy="780290"/>
          </a:xfrm>
          <a:prstGeom prst="rect">
            <a:avLst/>
          </a:prstGeom>
        </p:spPr>
      </p:pic>
      <p:sp>
        <p:nvSpPr>
          <p:cNvPr id="11" name="TextBox 10"/>
          <p:cNvSpPr txBox="1"/>
          <p:nvPr/>
        </p:nvSpPr>
        <p:spPr>
          <a:xfrm>
            <a:off x="7573701" y="1315126"/>
            <a:ext cx="3619017"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Continuous Deployment Tool</a:t>
            </a:r>
            <a:endParaRPr lang="en-US" sz="2000" dirty="0" smtClean="0">
              <a:gradFill>
                <a:gsLst>
                  <a:gs pos="2917">
                    <a:schemeClr val="tx1"/>
                  </a:gs>
                  <a:gs pos="30000">
                    <a:schemeClr val="tx1"/>
                  </a:gs>
                </a:gsLst>
                <a:lin ang="5400000" scaled="0"/>
              </a:gradFill>
              <a:latin typeface="+mj-lt"/>
            </a:endParaRPr>
          </a:p>
        </p:txBody>
      </p:sp>
      <p:sp>
        <p:nvSpPr>
          <p:cNvPr id="12" name="TextBox 11"/>
          <p:cNvSpPr txBox="1"/>
          <p:nvPr/>
        </p:nvSpPr>
        <p:spPr>
          <a:xfrm>
            <a:off x="7573701" y="2286463"/>
            <a:ext cx="3619017"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Cutover/Versioning Utility</a:t>
            </a:r>
            <a:endParaRPr lang="en-US" sz="2000" dirty="0" smtClean="0">
              <a:gradFill>
                <a:gsLst>
                  <a:gs pos="2917">
                    <a:schemeClr val="tx1"/>
                  </a:gs>
                  <a:gs pos="30000">
                    <a:schemeClr val="tx1"/>
                  </a:gs>
                </a:gsLst>
                <a:lin ang="5400000" scaled="0"/>
              </a:gradFill>
              <a:latin typeface="+mj-lt"/>
            </a:endParaRPr>
          </a:p>
        </p:txBody>
      </p:sp>
      <p:sp>
        <p:nvSpPr>
          <p:cNvPr id="13" name="TextBox 12"/>
          <p:cNvSpPr txBox="1"/>
          <p:nvPr/>
        </p:nvSpPr>
        <p:spPr>
          <a:xfrm>
            <a:off x="7573701" y="3253338"/>
            <a:ext cx="3619017"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Authentication Suite</a:t>
            </a:r>
            <a:endParaRPr lang="en-US" sz="2000" dirty="0" smtClean="0">
              <a:gradFill>
                <a:gsLst>
                  <a:gs pos="2917">
                    <a:schemeClr val="tx1"/>
                  </a:gs>
                  <a:gs pos="30000">
                    <a:schemeClr val="tx1"/>
                  </a:gs>
                </a:gsLst>
                <a:lin ang="5400000" scaled="0"/>
              </a:gradFill>
              <a:latin typeface="+mj-lt"/>
            </a:endParaRPr>
          </a:p>
        </p:txBody>
      </p:sp>
      <p:sp>
        <p:nvSpPr>
          <p:cNvPr id="14" name="TextBox 13"/>
          <p:cNvSpPr txBox="1"/>
          <p:nvPr/>
        </p:nvSpPr>
        <p:spPr>
          <a:xfrm>
            <a:off x="7573701" y="4215065"/>
            <a:ext cx="3619017"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Monitoring Solution</a:t>
            </a:r>
            <a:endParaRPr lang="en-US" sz="20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543135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par>
                                <p:cTn id="7" presetID="22" presetClass="entr" presetSubtype="2"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wipe(right)">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500"/>
                                  </p:stCondLst>
                                  <p:childTnLst>
                                    <p:set>
                                      <p:cBhvr>
                                        <p:cTn id="13" dur="1" fill="hold">
                                          <p:stCondLst>
                                            <p:cond delay="0"/>
                                          </p:stCondLst>
                                        </p:cTn>
                                        <p:tgtEl>
                                          <p:spTgt spid="7"/>
                                        </p:tgtEl>
                                        <p:attrNameLst>
                                          <p:attrName>style.visibility</p:attrName>
                                        </p:attrNameLst>
                                      </p:cBhvr>
                                      <p:to>
                                        <p:strVal val="visible"/>
                                      </p:to>
                                    </p:set>
                                  </p:childTnLst>
                                </p:cTn>
                              </p:par>
                              <p:par>
                                <p:cTn id="14" presetID="22" presetClass="entr" presetSubtype="2"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500"/>
                                  </p:stCondLst>
                                  <p:childTnLst>
                                    <p:set>
                                      <p:cBhvr>
                                        <p:cTn id="20" dur="1" fill="hold">
                                          <p:stCondLst>
                                            <p:cond delay="0"/>
                                          </p:stCondLst>
                                        </p:cTn>
                                        <p:tgtEl>
                                          <p:spTgt spid="9"/>
                                        </p:tgtEl>
                                        <p:attrNameLst>
                                          <p:attrName>style.visibility</p:attrName>
                                        </p:attrNameLst>
                                      </p:cBhvr>
                                      <p:to>
                                        <p:strVal val="visible"/>
                                      </p:to>
                                    </p:set>
                                  </p:childTnLst>
                                </p:cTn>
                              </p:par>
                              <p:par>
                                <p:cTn id="21" presetID="22" presetClass="entr" presetSubtype="2"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right)">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500"/>
                                  </p:stCondLst>
                                  <p:childTnLst>
                                    <p:set>
                                      <p:cBhvr>
                                        <p:cTn id="27" dur="1" fill="hold">
                                          <p:stCondLst>
                                            <p:cond delay="0"/>
                                          </p:stCondLst>
                                        </p:cTn>
                                        <p:tgtEl>
                                          <p:spTgt spid="10"/>
                                        </p:tgtEl>
                                        <p:attrNameLst>
                                          <p:attrName>style.visibility</p:attrName>
                                        </p:attrNameLst>
                                      </p:cBhvr>
                                      <p:to>
                                        <p:strVal val="visible"/>
                                      </p:to>
                                    </p:set>
                                  </p:childTnLst>
                                </p:cTn>
                              </p:par>
                              <p:par>
                                <p:cTn id="28" presetID="22" presetClass="entr" presetSubtype="2"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right)">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Problems with Authoring APIs</a:t>
            </a:r>
            <a:endParaRPr lang="en-US" sz="4800" dirty="0"/>
          </a:p>
        </p:txBody>
      </p:sp>
      <p:sp>
        <p:nvSpPr>
          <p:cNvPr id="3" name="TextBox 2"/>
          <p:cNvSpPr txBox="1"/>
          <p:nvPr/>
        </p:nvSpPr>
        <p:spPr>
          <a:xfrm>
            <a:off x="1815296" y="208344"/>
            <a:ext cx="8561408"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smtClean="0">
                <a:gradFill>
                  <a:gsLst>
                    <a:gs pos="2917">
                      <a:schemeClr val="tx1"/>
                    </a:gs>
                    <a:gs pos="30000">
                      <a:schemeClr val="tx1"/>
                    </a:gs>
                  </a:gsLst>
                  <a:lin ang="5400000" scaled="0"/>
                </a:gradFill>
              </a:rPr>
              <a:t>Difficult to Consume</a:t>
            </a:r>
            <a:endParaRPr lang="en-US" sz="3200" dirty="0" smtClean="0">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794076" y="1695539"/>
            <a:ext cx="3418622" cy="3418622"/>
          </a:xfrm>
          <a:prstGeom prst="rect">
            <a:avLst/>
          </a:prstGeom>
        </p:spPr>
      </p:pic>
      <p:sp>
        <p:nvSpPr>
          <p:cNvPr id="5" name="TextBox 4"/>
          <p:cNvSpPr txBox="1"/>
          <p:nvPr/>
        </p:nvSpPr>
        <p:spPr>
          <a:xfrm>
            <a:off x="2617923" y="1070096"/>
            <a:ext cx="177092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smtClean="0">
                <a:gradFill>
                  <a:gsLst>
                    <a:gs pos="2917">
                      <a:schemeClr val="tx1"/>
                    </a:gs>
                    <a:gs pos="30000">
                      <a:schemeClr val="tx1"/>
                    </a:gs>
                  </a:gsLst>
                  <a:lin ang="5400000" scaled="0"/>
                </a:gradFill>
                <a:latin typeface="+mj-lt"/>
              </a:rPr>
              <a:t>Web Service</a:t>
            </a:r>
            <a:endParaRPr lang="en-US" sz="2000" dirty="0" smtClean="0">
              <a:gradFill>
                <a:gsLst>
                  <a:gs pos="2917">
                    <a:schemeClr val="tx1"/>
                  </a:gs>
                  <a:gs pos="30000">
                    <a:schemeClr val="tx1"/>
                  </a:gs>
                </a:gsLst>
                <a:lin ang="5400000" scaled="0"/>
              </a:gradFill>
              <a:latin typeface="+mj-lt"/>
            </a:endParaRPr>
          </a:p>
        </p:txBody>
      </p:sp>
      <p:sp>
        <p:nvSpPr>
          <p:cNvPr id="6" name="Rectangle 5"/>
          <p:cNvSpPr/>
          <p:nvPr/>
        </p:nvSpPr>
        <p:spPr bwMode="auto">
          <a:xfrm>
            <a:off x="2222339" y="2257063"/>
            <a:ext cx="2673752" cy="4514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Products API</a:t>
            </a: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2222339" y="3150317"/>
            <a:ext cx="2673752" cy="4514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Customers API</a:t>
            </a: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2222339" y="4043571"/>
            <a:ext cx="2673752" cy="4514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Inventory API</a:t>
            </a: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6553144" y="1070096"/>
            <a:ext cx="4930815" cy="3924151"/>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Internal Developers</a:t>
            </a:r>
          </a:p>
          <a:p>
            <a:pPr marL="342900" indent="-342900">
              <a:lnSpc>
                <a:spcPct val="90000"/>
              </a:lnSpc>
              <a:spcAft>
                <a:spcPts val="600"/>
              </a:spcAft>
              <a:buFont typeface="Arial" panose="020B0604020202020204" pitchFamily="34" charset="0"/>
              <a:buChar char="•"/>
            </a:pPr>
            <a:r>
              <a:rPr lang="en-US" sz="2000" dirty="0" smtClean="0">
                <a:gradFill>
                  <a:gsLst>
                    <a:gs pos="2917">
                      <a:schemeClr val="tx1"/>
                    </a:gs>
                    <a:gs pos="30000">
                      <a:schemeClr val="tx1"/>
                    </a:gs>
                  </a:gsLst>
                  <a:lin ang="5400000" scaled="0"/>
                </a:gradFill>
                <a:latin typeface="+mj-lt"/>
              </a:rPr>
              <a:t>Sparse Code Comments</a:t>
            </a:r>
          </a:p>
          <a:p>
            <a:pPr marL="342900" indent="-342900">
              <a:lnSpc>
                <a:spcPct val="90000"/>
              </a:lnSpc>
              <a:spcAft>
                <a:spcPts val="600"/>
              </a:spcAft>
              <a:buFont typeface="Arial" panose="020B0604020202020204" pitchFamily="34" charset="0"/>
              <a:buChar char="•"/>
            </a:pPr>
            <a:r>
              <a:rPr lang="en-US" sz="2000" dirty="0" smtClean="0">
                <a:gradFill>
                  <a:gsLst>
                    <a:gs pos="2917">
                      <a:schemeClr val="tx1"/>
                    </a:gs>
                    <a:gs pos="30000">
                      <a:schemeClr val="tx1"/>
                    </a:gs>
                  </a:gsLst>
                  <a:lin ang="5400000" scaled="0"/>
                </a:gradFill>
                <a:latin typeface="+mj-lt"/>
              </a:rPr>
              <a:t>Integration Testing Debt</a:t>
            </a:r>
          </a:p>
          <a:p>
            <a:pPr>
              <a:lnSpc>
                <a:spcPct val="90000"/>
              </a:lnSpc>
              <a:spcAft>
                <a:spcPts val="600"/>
              </a:spcAft>
            </a:pPr>
            <a:endParaRPr lang="en-US" sz="2000" dirty="0" smtClean="0">
              <a:gradFill>
                <a:gsLst>
                  <a:gs pos="2917">
                    <a:schemeClr val="tx1"/>
                  </a:gs>
                  <a:gs pos="30000">
                    <a:schemeClr val="tx1"/>
                  </a:gs>
                </a:gsLst>
                <a:lin ang="5400000" scaled="0"/>
              </a:gradFill>
              <a:latin typeface="+mj-lt"/>
            </a:endParaRPr>
          </a:p>
          <a:p>
            <a:pPr>
              <a:lnSpc>
                <a:spcPct val="90000"/>
              </a:lnSpc>
              <a:spcAft>
                <a:spcPts val="600"/>
              </a:spcAft>
            </a:pPr>
            <a:r>
              <a:rPr lang="en-US" sz="2400" dirty="0" smtClean="0">
                <a:gradFill>
                  <a:gsLst>
                    <a:gs pos="2917">
                      <a:schemeClr val="tx1"/>
                    </a:gs>
                    <a:gs pos="30000">
                      <a:schemeClr val="tx1"/>
                    </a:gs>
                  </a:gsLst>
                  <a:lin ang="5400000" scaled="0"/>
                </a:gradFill>
              </a:rPr>
              <a:t>External Developers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Lack of Documentation</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Inconsistent </a:t>
            </a:r>
            <a:r>
              <a:rPr lang="en-US" sz="2000" dirty="0" smtClean="0">
                <a:gradFill>
                  <a:gsLst>
                    <a:gs pos="2917">
                      <a:schemeClr val="tx1"/>
                    </a:gs>
                    <a:gs pos="30000">
                      <a:schemeClr val="tx1"/>
                    </a:gs>
                  </a:gsLst>
                  <a:lin ang="5400000" scaled="0"/>
                </a:gradFill>
                <a:latin typeface="+mj-lt"/>
              </a:rPr>
              <a:t>Metadata</a:t>
            </a:r>
          </a:p>
          <a:p>
            <a:pPr>
              <a:lnSpc>
                <a:spcPct val="90000"/>
              </a:lnSpc>
              <a:spcAft>
                <a:spcPts val="600"/>
              </a:spcAft>
            </a:pPr>
            <a:endParaRPr lang="en-US" sz="2000" dirty="0">
              <a:gradFill>
                <a:gsLst>
                  <a:gs pos="2917">
                    <a:schemeClr val="tx1"/>
                  </a:gs>
                  <a:gs pos="30000">
                    <a:schemeClr val="tx1"/>
                  </a:gs>
                </a:gsLst>
                <a:lin ang="5400000" scaled="0"/>
              </a:gradFill>
              <a:latin typeface="+mj-lt"/>
            </a:endParaRPr>
          </a:p>
          <a:p>
            <a:pPr>
              <a:lnSpc>
                <a:spcPct val="90000"/>
              </a:lnSpc>
              <a:spcAft>
                <a:spcPts val="600"/>
              </a:spcAft>
            </a:pPr>
            <a:r>
              <a:rPr lang="en-US" sz="2400" dirty="0" smtClean="0">
                <a:gradFill>
                  <a:gsLst>
                    <a:gs pos="2917">
                      <a:schemeClr val="tx1"/>
                    </a:gs>
                    <a:gs pos="30000">
                      <a:schemeClr val="tx1"/>
                    </a:gs>
                  </a:gsLst>
                  <a:lin ang="5400000" scaled="0"/>
                </a:gradFill>
              </a:rPr>
              <a:t>Business Users</a:t>
            </a:r>
          </a:p>
          <a:p>
            <a:pPr marL="342900" indent="-342900">
              <a:lnSpc>
                <a:spcPct val="90000"/>
              </a:lnSpc>
              <a:spcAft>
                <a:spcPts val="600"/>
              </a:spcAft>
              <a:buFont typeface="Arial" panose="020B0604020202020204" pitchFamily="34" charset="0"/>
              <a:buChar char="•"/>
            </a:pPr>
            <a:r>
              <a:rPr lang="en-US" sz="2000" dirty="0" smtClean="0">
                <a:gradFill>
                  <a:gsLst>
                    <a:gs pos="2917">
                      <a:schemeClr val="tx1"/>
                    </a:gs>
                    <a:gs pos="30000">
                      <a:schemeClr val="tx1"/>
                    </a:gs>
                  </a:gsLst>
                  <a:lin ang="5400000" scaled="0"/>
                </a:gradFill>
                <a:latin typeface="+mj-lt"/>
              </a:rPr>
              <a:t>Can’t use at all!</a:t>
            </a:r>
            <a:endParaRPr lang="en-US" sz="2000" dirty="0"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29561245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Azure App Service</a:t>
            </a:r>
            <a:endParaRPr lang="en-US" dirty="0"/>
          </a:p>
        </p:txBody>
      </p:sp>
    </p:spTree>
    <p:extLst>
      <p:ext uri="{BB962C8B-B14F-4D97-AF65-F5344CB8AC3E}">
        <p14:creationId xmlns:p14="http://schemas.microsoft.com/office/powerpoint/2010/main" val="226775429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chemeClr val="bg2">
                    <a:lumMod val="60000"/>
                    <a:lumOff val="40000"/>
                  </a:schemeClr>
                </a:solidFill>
                <a:latin typeface="Segoe UI Light"/>
              </a:rPr>
              <a:t>Azure App Service</a:t>
            </a:r>
            <a:r>
              <a:rPr lang="en-US" sz="4705" dirty="0">
                <a:solidFill>
                  <a:srgbClr val="FFFFFF"/>
                </a:solidFill>
                <a:latin typeface="Segoe UI Light"/>
              </a:rPr>
              <a:t/>
            </a:r>
            <a:br>
              <a:rPr lang="en-US" sz="4705" dirty="0">
                <a:solidFill>
                  <a:srgbClr val="FFFFFF"/>
                </a:solidFill>
                <a:latin typeface="Segoe UI Light"/>
              </a:rPr>
            </a:br>
            <a:r>
              <a:rPr lang="en-US" sz="3529" dirty="0">
                <a:solidFill>
                  <a:schemeClr val="tx1">
                    <a:lumMod val="20000"/>
                    <a:lumOff val="80000"/>
                  </a:schemeClr>
                </a:solidFill>
                <a:latin typeface="Segoe UI Light"/>
              </a:rPr>
              <a:t>Build and scale great cloud apps</a:t>
            </a:r>
            <a:endParaRPr lang="en-US" sz="1372" dirty="0">
              <a:solidFill>
                <a:schemeClr val="tx1">
                  <a:lumMod val="20000"/>
                  <a:lumOff val="80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a:lnSpc>
                  <a:spcPct val="200000"/>
                </a:lnSpc>
                <a:spcAft>
                  <a:spcPts val="588"/>
                </a:spcAft>
              </a:pPr>
              <a:r>
                <a:rPr lang="en-US" sz="2353" dirty="0">
                  <a:solidFill>
                    <a:srgbClr val="DFDFDE"/>
                  </a:solidFill>
                </a:rPr>
                <a:t>Web Apps</a:t>
              </a:r>
            </a:p>
            <a:p>
              <a:pPr>
                <a:lnSpc>
                  <a:spcPct val="200000"/>
                </a:lnSpc>
                <a:spcAft>
                  <a:spcPts val="588"/>
                </a:spcAft>
              </a:pPr>
              <a:r>
                <a:rPr lang="en-US" sz="2353" dirty="0">
                  <a:solidFill>
                    <a:srgbClr val="DFDFDE"/>
                  </a:solidFill>
                </a:rPr>
                <a:t>Mobile Apps</a:t>
              </a:r>
            </a:p>
            <a:p>
              <a:pPr>
                <a:lnSpc>
                  <a:spcPct val="200000"/>
                </a:lnSpc>
                <a:spcAft>
                  <a:spcPts val="588"/>
                </a:spcAft>
              </a:pPr>
              <a:r>
                <a:rPr lang="en-US" sz="2353" dirty="0">
                  <a:solidFill>
                    <a:srgbClr val="DFDFDE"/>
                  </a:solidFill>
                </a:rPr>
                <a:t>Logic Apps</a:t>
              </a:r>
            </a:p>
            <a:p>
              <a:pPr>
                <a:lnSpc>
                  <a:spcPct val="200000"/>
                </a:lnSpc>
                <a:spcAft>
                  <a:spcPts val="588"/>
                </a:spcAft>
              </a:pPr>
              <a:r>
                <a:rPr lang="en-US" sz="2353" dirty="0">
                  <a:solidFill>
                    <a:srgbClr val="DFDFDE"/>
                  </a:solidFill>
                </a:rPr>
                <a:t>API Apps</a:t>
              </a:r>
            </a:p>
          </p:txBody>
        </p:sp>
      </p:grpSp>
    </p:spTree>
    <p:extLst>
      <p:ext uri="{BB962C8B-B14F-4D97-AF65-F5344CB8AC3E}">
        <p14:creationId xmlns:p14="http://schemas.microsoft.com/office/powerpoint/2010/main" val="21153667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solidFill>
            <a:srgbClr val="515151">
              <a:alpha val="50000"/>
            </a:srgb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t>
              </a:r>
              <a:r>
                <a:rPr lang="en-US" sz="3137" kern="0" dirty="0">
                  <a:solidFill>
                    <a:srgbClr val="FFFFFF"/>
                  </a:solidFill>
                  <a:latin typeface="+mj-lt"/>
                  <a:cs typeface="Segoe UI Semilight" panose="020B0402040204020203" pitchFamily="34" charset="0"/>
                </a:rPr>
                <a:t>A</a:t>
              </a:r>
              <a:r>
                <a:rPr lang="en-US" sz="3137" kern="0" dirty="0">
                  <a:solidFill>
                    <a:srgbClr val="FFFFFF"/>
                  </a:solidFill>
                  <a:latin typeface="+mj-lt"/>
                  <a:cs typeface="Segoe UI Semilight" panose="020B0402040204020203" pitchFamily="34" charset="0"/>
                </a:rPr>
                <a:t>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endParaRPr lang="en-US" sz="1372" dirty="0">
                <a:latin typeface="Segoe UI Semilight" panose="020B0402040204020203" pitchFamily="34" charset="0"/>
                <a:cs typeface="Segoe UI Semilight" panose="020B0402040204020203" pitchFamily="34" charset="0"/>
              </a:endParaRP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endParaRPr lang="en-US" sz="1372" dirty="0">
                <a:latin typeface="Segoe UI Semilight" panose="020B0402040204020203" pitchFamily="34" charset="0"/>
                <a:cs typeface="Segoe UI Semilight" panose="020B0402040204020203" pitchFamily="34" charset="0"/>
              </a:endParaRP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endParaRPr lang="en-US" sz="1372" dirty="0">
                <a:latin typeface="Segoe UI Semilight" panose="020B0402040204020203" pitchFamily="34" charset="0"/>
                <a:cs typeface="Segoe UI Semilight" panose="020B0402040204020203" pitchFamily="34" charset="0"/>
              </a:endParaRP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endParaRPr lang="en-US" sz="1372" dirty="0">
                <a:latin typeface="Segoe UI Semilight" panose="020B0402040204020203" pitchFamily="34" charset="0"/>
                <a:cs typeface="Segoe UI Semilight" panose="020B0402040204020203" pitchFamily="34" charset="0"/>
              </a:endParaRP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4008929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7385</TotalTime>
  <Words>1293</Words>
  <Application>Microsoft Office PowerPoint</Application>
  <PresentationFormat>Widescreen</PresentationFormat>
  <Paragraphs>338</Paragraphs>
  <Slides>46</Slides>
  <Notes>11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Segoe UI</vt:lpstr>
      <vt:lpstr>Segoe UI Light</vt:lpstr>
      <vt:lpstr>Segoe UI Semilight</vt:lpstr>
      <vt:lpstr>Wingdings</vt:lpstr>
      <vt:lpstr>1_Azure Event</vt:lpstr>
      <vt:lpstr>App Service API Apps</vt:lpstr>
      <vt:lpstr>Agenda</vt:lpstr>
      <vt:lpstr>Why Use a Managed API Service?</vt:lpstr>
      <vt:lpstr>Problems with Authoring APIs</vt:lpstr>
      <vt:lpstr>Problems with Authoring APIs</vt:lpstr>
      <vt:lpstr>Problems with Authoring APIs</vt:lpstr>
      <vt:lpstr>Azure App Service</vt:lpstr>
      <vt:lpstr>PowerPoint Presentation</vt:lpstr>
      <vt:lpstr>PowerPoint Presentation</vt:lpstr>
      <vt:lpstr>PowerPoint Presentation</vt:lpstr>
      <vt:lpstr>PowerPoint Presentation</vt:lpstr>
      <vt:lpstr>PowerPoint Presentation</vt:lpstr>
      <vt:lpstr>API Apps</vt:lpstr>
      <vt:lpstr>PowerPoint Presentation</vt:lpstr>
      <vt:lpstr>Azure API Apps provide a rich platform and ecosystem for building, consuming, and distributing APIs in the cloud and on-premises.</vt:lpstr>
      <vt:lpstr>Benefits of App Services</vt:lpstr>
      <vt:lpstr>Benefits of API Apps</vt:lpstr>
      <vt:lpstr>PowerPoint Presentation</vt:lpstr>
      <vt:lpstr>Authoring API Apps</vt:lpstr>
      <vt:lpstr>API App Templates</vt:lpstr>
      <vt:lpstr>Authoring API Apps</vt:lpstr>
      <vt:lpstr>Demo: Create an API App</vt:lpstr>
      <vt:lpstr>Access Levels</vt:lpstr>
      <vt:lpstr>Public (Authenticated) Access Level</vt:lpstr>
      <vt:lpstr>Consuming API Apps</vt:lpstr>
      <vt:lpstr>API Apps addresses key pains around building and consuming APIs</vt:lpstr>
      <vt:lpstr>Simplifying Integration</vt:lpstr>
      <vt:lpstr>Consuming API Apps</vt:lpstr>
      <vt:lpstr>Demo: Connecting to an API App</vt:lpstr>
      <vt:lpstr>Swagger</vt:lpstr>
      <vt:lpstr>Swagger</vt:lpstr>
      <vt:lpstr>Swagger UI</vt:lpstr>
      <vt:lpstr>Preview Portal</vt:lpstr>
      <vt:lpstr>Demo: Viewing the Metadata for an API App</vt:lpstr>
      <vt:lpstr>Integration &amp; Architecture</vt:lpstr>
      <vt:lpstr>API Apps Architecture Example</vt:lpstr>
      <vt:lpstr>API App Templates</vt:lpstr>
      <vt:lpstr>PowerPoint Presentation</vt:lpstr>
      <vt:lpstr>Microsoft Integration</vt:lpstr>
      <vt:lpstr>Built-in API Connectors</vt:lpstr>
      <vt:lpstr>Protocols</vt:lpstr>
      <vt:lpstr>Connecting to On-Premises Data</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Sidney Andrews</cp:lastModifiedBy>
  <cp:revision>377</cp:revision>
  <cp:lastPrinted>2014-03-26T17:46:13Z</cp:lastPrinted>
  <dcterms:created xsi:type="dcterms:W3CDTF">2014-03-19T23:21:38Z</dcterms:created>
  <dcterms:modified xsi:type="dcterms:W3CDTF">2015-05-18T19:33:13Z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